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Caveat"/>
      <p:regular r:id="rId30"/>
      <p:bold r:id="rId31"/>
    </p:embeddedFont>
    <p:embeddedFont>
      <p:font typeface="Nunito"/>
      <p:regular r:id="rId32"/>
      <p:bold r:id="rId33"/>
      <p:italic r:id="rId34"/>
      <p:boldItalic r:id="rId35"/>
    </p:embeddedFont>
    <p:embeddedFont>
      <p:font typeface="Lobster"/>
      <p:regular r:id="rId36"/>
    </p:embeddedFont>
    <p:embeddedFont>
      <p:font typeface="Maven Pro SemiBold"/>
      <p:regular r:id="rId37"/>
      <p:bold r:id="rId38"/>
    </p:embeddedFont>
    <p:embeddedFont>
      <p:font typeface="Maven Pro"/>
      <p:regular r:id="rId39"/>
      <p:bold r:id="rId40"/>
    </p:embeddedFont>
    <p:embeddedFont>
      <p:font typeface="Pacifico"/>
      <p:regular r:id="rId41"/>
    </p:embeddedFont>
    <p:embeddedFont>
      <p:font typeface="Maven Pro Medium"/>
      <p:regular r:id="rId42"/>
      <p:bold r:id="rId43"/>
    </p:embeddedFont>
    <p:embeddedFont>
      <p:font typeface="Bree Serif"/>
      <p:regular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bold.fntdata"/><Relationship Id="rId20" Type="http://schemas.openxmlformats.org/officeDocument/2006/relationships/slide" Target="slides/slide15.xml"/><Relationship Id="rId42" Type="http://schemas.openxmlformats.org/officeDocument/2006/relationships/font" Target="fonts/MavenProMedium-regular.fntdata"/><Relationship Id="rId41" Type="http://schemas.openxmlformats.org/officeDocument/2006/relationships/font" Target="fonts/Pacifico-regular.fntdata"/><Relationship Id="rId22" Type="http://schemas.openxmlformats.org/officeDocument/2006/relationships/slide" Target="slides/slide17.xml"/><Relationship Id="rId44" Type="http://schemas.openxmlformats.org/officeDocument/2006/relationships/font" Target="fonts/BreeSerif-regular.fntdata"/><Relationship Id="rId21" Type="http://schemas.openxmlformats.org/officeDocument/2006/relationships/slide" Target="slides/slide16.xml"/><Relationship Id="rId43" Type="http://schemas.openxmlformats.org/officeDocument/2006/relationships/font" Target="fonts/MavenProMedium-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veat-bold.fntdata"/><Relationship Id="rId30" Type="http://schemas.openxmlformats.org/officeDocument/2006/relationships/font" Target="fonts/Caveat-regular.fntdata"/><Relationship Id="rId11" Type="http://schemas.openxmlformats.org/officeDocument/2006/relationships/slide" Target="slides/slide6.xml"/><Relationship Id="rId33" Type="http://schemas.openxmlformats.org/officeDocument/2006/relationships/font" Target="fonts/Nunito-bold.fntdata"/><Relationship Id="rId10" Type="http://schemas.openxmlformats.org/officeDocument/2006/relationships/slide" Target="slides/slide5.xml"/><Relationship Id="rId32" Type="http://schemas.openxmlformats.org/officeDocument/2006/relationships/font" Target="fonts/Nunito-regular.fntdata"/><Relationship Id="rId13" Type="http://schemas.openxmlformats.org/officeDocument/2006/relationships/slide" Target="slides/slide8.xml"/><Relationship Id="rId35" Type="http://schemas.openxmlformats.org/officeDocument/2006/relationships/font" Target="fonts/Nunito-boldItalic.fntdata"/><Relationship Id="rId12" Type="http://schemas.openxmlformats.org/officeDocument/2006/relationships/slide" Target="slides/slide7.xml"/><Relationship Id="rId34" Type="http://schemas.openxmlformats.org/officeDocument/2006/relationships/font" Target="fonts/Nunito-italic.fntdata"/><Relationship Id="rId15" Type="http://schemas.openxmlformats.org/officeDocument/2006/relationships/slide" Target="slides/slide10.xml"/><Relationship Id="rId37" Type="http://schemas.openxmlformats.org/officeDocument/2006/relationships/font" Target="fonts/MavenProSemiBold-regular.fntdata"/><Relationship Id="rId14" Type="http://schemas.openxmlformats.org/officeDocument/2006/relationships/slide" Target="slides/slide9.xml"/><Relationship Id="rId36" Type="http://schemas.openxmlformats.org/officeDocument/2006/relationships/font" Target="fonts/Lobster-regular.fntdata"/><Relationship Id="rId17" Type="http://schemas.openxmlformats.org/officeDocument/2006/relationships/slide" Target="slides/slide12.xml"/><Relationship Id="rId39" Type="http://schemas.openxmlformats.org/officeDocument/2006/relationships/font" Target="fonts/MavenPro-regular.fntdata"/><Relationship Id="rId16" Type="http://schemas.openxmlformats.org/officeDocument/2006/relationships/slide" Target="slides/slide11.xml"/><Relationship Id="rId38" Type="http://schemas.openxmlformats.org/officeDocument/2006/relationships/font" Target="fonts/MavenProSemiBo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uduser.gov/portal/datasets/50per.html#2022"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3fe918d4d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3fe918d4d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40312269b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40312269b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Sheyla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40312269b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40312269b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Sheyla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40312269b4_1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40312269b4_1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Sheyla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40312269b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40312269b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Sheyla</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Ga avg one bedroom county (bar)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40312269b4_7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40312269b4_7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highlight>
                  <a:srgbClr val="FFFFFF"/>
                </a:highlight>
              </a:rPr>
              <a:t>Ga pop (scatter plot)</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Andres Almaraz</a:t>
            </a:r>
            <a:endParaRPr>
              <a:solidFill>
                <a:schemeClr val="dk1"/>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40312269b4_7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40312269b4_7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highlight>
                  <a:srgbClr val="FFFFFF"/>
                </a:highlight>
              </a:rPr>
              <a:t>Ga pop by county (heat map)</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Andres Almaraz</a:t>
            </a:r>
            <a:endParaRPr>
              <a:solidFill>
                <a:schemeClr val="dk1"/>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40312269b4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40312269b4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Ashley:</a:t>
            </a:r>
            <a:endParaRPr/>
          </a:p>
          <a:p>
            <a:pPr indent="0" lvl="0" marL="0" rtl="0" algn="l">
              <a:spcBef>
                <a:spcPts val="0"/>
              </a:spcBef>
              <a:spcAft>
                <a:spcPts val="0"/>
              </a:spcAft>
              <a:buNone/>
            </a:pPr>
            <a:r>
              <a:rPr lang="en"/>
              <a:t>Demonstrates </a:t>
            </a:r>
            <a:r>
              <a:rPr lang="en"/>
              <a:t>the</a:t>
            </a:r>
            <a:r>
              <a:rPr lang="en"/>
              <a:t> relationship between distance and rent price. Rent price is higher </a:t>
            </a:r>
            <a:r>
              <a:rPr lang="en"/>
              <a:t>within 60 miles of the city center (Atlanta); however, the rent price increases as you move out again. This correlates to the population heatmap seen in the previous slide. As you move closer to the coast (Savannah), the rent increases indicating that while distance does have an impact on price, population goes hand in hand.</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Ashley: Using the Google Maps function, you can calculate the distance between two locations by different modes (driving, walking, etc.). Divided the results by 1609 to convert m to miles.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40312269b4_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40312269b4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highlight>
                  <a:srgbClr val="FFFFFF"/>
                </a:highlight>
              </a:rPr>
              <a:t>Huda: Average rent vs distance (boxplot &amp; bar plot)</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40312269b4_7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40312269b4_7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highlight>
                  <a:srgbClr val="FFFFFF"/>
                </a:highlight>
              </a:rPr>
              <a:t>Maheen: </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Checking the Crime Rates in Georgia and trying to find a correlation between crime rates and the distance from ATL.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40312269b4_1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40312269b4_1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i="1" lang="en">
                <a:solidFill>
                  <a:schemeClr val="dk1"/>
                </a:solidFill>
                <a:highlight>
                  <a:srgbClr val="FFFFFF"/>
                </a:highlight>
              </a:rPr>
              <a:t>Maheen :</a:t>
            </a:r>
            <a:endParaRPr b="1" i="1">
              <a:solidFill>
                <a:schemeClr val="dk1"/>
              </a:solidFill>
              <a:highlight>
                <a:srgbClr val="FFFFFF"/>
              </a:highlight>
            </a:endParaRPr>
          </a:p>
          <a:p>
            <a:pPr indent="0" lvl="0" marL="457200" rtl="0" algn="l">
              <a:lnSpc>
                <a:spcPct val="115000"/>
              </a:lnSpc>
              <a:spcBef>
                <a:spcPts val="0"/>
              </a:spcBef>
              <a:spcAft>
                <a:spcPts val="0"/>
              </a:spcAft>
              <a:buClr>
                <a:schemeClr val="dk1"/>
              </a:buClr>
              <a:buSzPts val="1100"/>
              <a:buFont typeface="Arial"/>
              <a:buNone/>
            </a:pPr>
            <a:r>
              <a:rPr b="1" i="1" lang="en">
                <a:solidFill>
                  <a:schemeClr val="dk1"/>
                </a:solidFill>
                <a:highlight>
                  <a:srgbClr val="FFFFFF"/>
                </a:highlight>
              </a:rPr>
              <a:t>The counties that we’ve come up with and that fit with Paul’s interests.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fd4fd770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3fd4fd770d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Gautam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Whos on the team?</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Great place for a group screen shot or Gif from Sarje!</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a:t>! </a:t>
            </a:r>
            <a:r>
              <a:rPr b="1" lang="en"/>
              <a:t>Everyone</a:t>
            </a:r>
            <a:r>
              <a:rPr b="1" lang="en"/>
              <a:t> give your name a Text </a:t>
            </a:r>
            <a:r>
              <a:rPr b="1" lang="en"/>
              <a:t>color, or format </a:t>
            </a:r>
            <a:r>
              <a:rPr b="1" lang="en"/>
              <a:t>!??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We can always </a:t>
            </a:r>
            <a:r>
              <a:rPr lang="en"/>
              <a:t>provide</a:t>
            </a:r>
            <a:r>
              <a:rPr lang="en"/>
              <a:t> the list of names if needed.</a:t>
            </a:r>
            <a:endParaRPr/>
          </a:p>
          <a:p>
            <a:pPr indent="0" lvl="0" marL="0" rtl="0" algn="l">
              <a:spcBef>
                <a:spcPts val="0"/>
              </a:spcBef>
              <a:spcAft>
                <a:spcPts val="0"/>
              </a:spcAft>
              <a:buNone/>
            </a:pPr>
            <a:r>
              <a:t/>
            </a:r>
            <a:endParaRPr sz="100"/>
          </a:p>
          <a:p>
            <a:pPr indent="-260350" lvl="0" marL="457200" rtl="0" algn="l">
              <a:lnSpc>
                <a:spcPct val="115000"/>
              </a:lnSpc>
              <a:spcBef>
                <a:spcPts val="0"/>
              </a:spcBef>
              <a:spcAft>
                <a:spcPts val="0"/>
              </a:spcAft>
              <a:buClr>
                <a:srgbClr val="222529"/>
              </a:buClr>
              <a:buSzPts val="500"/>
              <a:buFont typeface="Maven Pro"/>
              <a:buChar char="●"/>
            </a:pPr>
            <a:r>
              <a:rPr b="1" lang="en" sz="500">
                <a:solidFill>
                  <a:srgbClr val="222529"/>
                </a:solidFill>
                <a:highlight>
                  <a:schemeClr val="lt1"/>
                </a:highlight>
                <a:latin typeface="Maven Pro"/>
                <a:ea typeface="Maven Pro"/>
                <a:cs typeface="Maven Pro"/>
                <a:sym typeface="Maven Pro"/>
              </a:rPr>
              <a:t>Maheen Abdulwaheed</a:t>
            </a:r>
            <a:endParaRPr b="1" sz="500">
              <a:solidFill>
                <a:srgbClr val="222529"/>
              </a:solidFill>
              <a:highlight>
                <a:schemeClr val="lt1"/>
              </a:highlight>
              <a:latin typeface="Maven Pro"/>
              <a:ea typeface="Maven Pro"/>
              <a:cs typeface="Maven Pro"/>
              <a:sym typeface="Maven Pro"/>
            </a:endParaRPr>
          </a:p>
          <a:p>
            <a:pPr indent="-260350" lvl="0" marL="457200" rtl="0" algn="l">
              <a:lnSpc>
                <a:spcPct val="115000"/>
              </a:lnSpc>
              <a:spcBef>
                <a:spcPts val="0"/>
              </a:spcBef>
              <a:spcAft>
                <a:spcPts val="0"/>
              </a:spcAft>
              <a:buClr>
                <a:srgbClr val="222529"/>
              </a:buClr>
              <a:buSzPts val="500"/>
              <a:buFont typeface="Maven Pro"/>
              <a:buChar char="●"/>
            </a:pPr>
            <a:r>
              <a:rPr b="1" lang="en" sz="500">
                <a:solidFill>
                  <a:srgbClr val="222529"/>
                </a:solidFill>
                <a:highlight>
                  <a:schemeClr val="lt1"/>
                </a:highlight>
                <a:latin typeface="Maven Pro"/>
                <a:ea typeface="Maven Pro"/>
                <a:cs typeface="Maven Pro"/>
                <a:sym typeface="Maven Pro"/>
              </a:rPr>
              <a:t>Huda Alghazouli</a:t>
            </a:r>
            <a:endParaRPr b="1" sz="500">
              <a:solidFill>
                <a:srgbClr val="222529"/>
              </a:solidFill>
              <a:highlight>
                <a:schemeClr val="lt1"/>
              </a:highlight>
              <a:latin typeface="Maven Pro"/>
              <a:ea typeface="Maven Pro"/>
              <a:cs typeface="Maven Pro"/>
              <a:sym typeface="Maven Pro"/>
            </a:endParaRPr>
          </a:p>
          <a:p>
            <a:pPr indent="-260350" lvl="0" marL="457200" rtl="0" algn="l">
              <a:lnSpc>
                <a:spcPct val="115000"/>
              </a:lnSpc>
              <a:spcBef>
                <a:spcPts val="0"/>
              </a:spcBef>
              <a:spcAft>
                <a:spcPts val="0"/>
              </a:spcAft>
              <a:buClr>
                <a:srgbClr val="222529"/>
              </a:buClr>
              <a:buSzPts val="500"/>
              <a:buFont typeface="Maven Pro"/>
              <a:buChar char="●"/>
            </a:pPr>
            <a:r>
              <a:rPr b="1" lang="en" sz="500">
                <a:solidFill>
                  <a:srgbClr val="222529"/>
                </a:solidFill>
                <a:highlight>
                  <a:schemeClr val="lt1"/>
                </a:highlight>
                <a:latin typeface="Maven Pro"/>
                <a:ea typeface="Maven Pro"/>
                <a:cs typeface="Maven Pro"/>
                <a:sym typeface="Maven Pro"/>
              </a:rPr>
              <a:t>Andres Almaraz</a:t>
            </a:r>
            <a:endParaRPr b="1" sz="500">
              <a:solidFill>
                <a:srgbClr val="222529"/>
              </a:solidFill>
              <a:highlight>
                <a:schemeClr val="lt1"/>
              </a:highlight>
              <a:latin typeface="Maven Pro"/>
              <a:ea typeface="Maven Pro"/>
              <a:cs typeface="Maven Pro"/>
              <a:sym typeface="Maven Pro"/>
            </a:endParaRPr>
          </a:p>
          <a:p>
            <a:pPr indent="-260350" lvl="0" marL="457200" rtl="0" algn="l">
              <a:lnSpc>
                <a:spcPct val="115000"/>
              </a:lnSpc>
              <a:spcBef>
                <a:spcPts val="0"/>
              </a:spcBef>
              <a:spcAft>
                <a:spcPts val="0"/>
              </a:spcAft>
              <a:buClr>
                <a:srgbClr val="222529"/>
              </a:buClr>
              <a:buSzPts val="500"/>
              <a:buFont typeface="Maven Pro"/>
              <a:buChar char="●"/>
            </a:pPr>
            <a:r>
              <a:rPr b="1" lang="en" sz="500">
                <a:solidFill>
                  <a:srgbClr val="222529"/>
                </a:solidFill>
                <a:highlight>
                  <a:schemeClr val="lt1"/>
                </a:highlight>
                <a:latin typeface="Maven Pro"/>
                <a:ea typeface="Maven Pro"/>
                <a:cs typeface="Maven Pro"/>
                <a:sym typeface="Maven Pro"/>
              </a:rPr>
              <a:t>Gautam Iyer</a:t>
            </a:r>
            <a:endParaRPr b="1" sz="500">
              <a:solidFill>
                <a:srgbClr val="222529"/>
              </a:solidFill>
              <a:highlight>
                <a:schemeClr val="lt1"/>
              </a:highlight>
              <a:latin typeface="Maven Pro"/>
              <a:ea typeface="Maven Pro"/>
              <a:cs typeface="Maven Pro"/>
              <a:sym typeface="Maven Pro"/>
            </a:endParaRPr>
          </a:p>
          <a:p>
            <a:pPr indent="-260350" lvl="0" marL="457200" rtl="0" algn="l">
              <a:lnSpc>
                <a:spcPct val="115000"/>
              </a:lnSpc>
              <a:spcBef>
                <a:spcPts val="0"/>
              </a:spcBef>
              <a:spcAft>
                <a:spcPts val="0"/>
              </a:spcAft>
              <a:buClr>
                <a:srgbClr val="222529"/>
              </a:buClr>
              <a:buSzPts val="500"/>
              <a:buFont typeface="Maven Pro"/>
              <a:buChar char="●"/>
            </a:pPr>
            <a:r>
              <a:rPr b="1" lang="en" sz="500">
                <a:solidFill>
                  <a:srgbClr val="222529"/>
                </a:solidFill>
                <a:highlight>
                  <a:schemeClr val="lt1"/>
                </a:highlight>
                <a:latin typeface="Maven Pro"/>
                <a:ea typeface="Maven Pro"/>
                <a:cs typeface="Maven Pro"/>
                <a:sym typeface="Maven Pro"/>
              </a:rPr>
              <a:t>William M Mills</a:t>
            </a:r>
            <a:endParaRPr b="1" sz="500">
              <a:solidFill>
                <a:srgbClr val="222529"/>
              </a:solidFill>
              <a:highlight>
                <a:schemeClr val="lt1"/>
              </a:highlight>
              <a:latin typeface="Maven Pro"/>
              <a:ea typeface="Maven Pro"/>
              <a:cs typeface="Maven Pro"/>
              <a:sym typeface="Maven Pro"/>
            </a:endParaRPr>
          </a:p>
          <a:p>
            <a:pPr indent="-260350" lvl="0" marL="457200" rtl="0" algn="l">
              <a:lnSpc>
                <a:spcPct val="115000"/>
              </a:lnSpc>
              <a:spcBef>
                <a:spcPts val="0"/>
              </a:spcBef>
              <a:spcAft>
                <a:spcPts val="0"/>
              </a:spcAft>
              <a:buClr>
                <a:srgbClr val="222529"/>
              </a:buClr>
              <a:buSzPts val="500"/>
              <a:buFont typeface="Maven Pro"/>
              <a:buChar char="●"/>
            </a:pPr>
            <a:r>
              <a:rPr b="1" lang="en" sz="500">
                <a:solidFill>
                  <a:srgbClr val="222529"/>
                </a:solidFill>
                <a:highlight>
                  <a:schemeClr val="lt1"/>
                </a:highlight>
                <a:latin typeface="Maven Pro"/>
                <a:ea typeface="Maven Pro"/>
                <a:cs typeface="Maven Pro"/>
                <a:sym typeface="Maven Pro"/>
              </a:rPr>
              <a:t>Ashley Moore</a:t>
            </a:r>
            <a:endParaRPr b="1" sz="500">
              <a:solidFill>
                <a:srgbClr val="222529"/>
              </a:solidFill>
              <a:highlight>
                <a:schemeClr val="lt1"/>
              </a:highlight>
              <a:latin typeface="Maven Pro"/>
              <a:ea typeface="Maven Pro"/>
              <a:cs typeface="Maven Pro"/>
              <a:sym typeface="Maven Pro"/>
            </a:endParaRPr>
          </a:p>
          <a:p>
            <a:pPr indent="-260350" lvl="0" marL="457200" rtl="0" algn="l">
              <a:lnSpc>
                <a:spcPct val="115000"/>
              </a:lnSpc>
              <a:spcBef>
                <a:spcPts val="0"/>
              </a:spcBef>
              <a:spcAft>
                <a:spcPts val="0"/>
              </a:spcAft>
              <a:buClr>
                <a:srgbClr val="222529"/>
              </a:buClr>
              <a:buSzPts val="500"/>
              <a:buFont typeface="Maven Pro"/>
              <a:buChar char="●"/>
            </a:pPr>
            <a:r>
              <a:rPr b="1" lang="en" sz="500">
                <a:solidFill>
                  <a:srgbClr val="222529"/>
                </a:solidFill>
                <a:highlight>
                  <a:schemeClr val="lt1"/>
                </a:highlight>
                <a:latin typeface="Maven Pro"/>
                <a:ea typeface="Maven Pro"/>
                <a:cs typeface="Maven Pro"/>
                <a:sym typeface="Maven Pro"/>
              </a:rPr>
              <a:t>Sarje Page</a:t>
            </a:r>
            <a:endParaRPr b="1" sz="500">
              <a:solidFill>
                <a:srgbClr val="222529"/>
              </a:solidFill>
              <a:highlight>
                <a:schemeClr val="lt1"/>
              </a:highlight>
              <a:latin typeface="Maven Pro"/>
              <a:ea typeface="Maven Pro"/>
              <a:cs typeface="Maven Pro"/>
              <a:sym typeface="Maven Pro"/>
            </a:endParaRPr>
          </a:p>
          <a:p>
            <a:pPr indent="-260350" lvl="0" marL="457200" rtl="0" algn="l">
              <a:lnSpc>
                <a:spcPct val="115000"/>
              </a:lnSpc>
              <a:spcBef>
                <a:spcPts val="0"/>
              </a:spcBef>
              <a:spcAft>
                <a:spcPts val="0"/>
              </a:spcAft>
              <a:buClr>
                <a:srgbClr val="222529"/>
              </a:buClr>
              <a:buSzPts val="500"/>
              <a:buFont typeface="Maven Pro"/>
              <a:buChar char="●"/>
            </a:pPr>
            <a:r>
              <a:rPr b="1" lang="en" sz="500">
                <a:solidFill>
                  <a:srgbClr val="222529"/>
                </a:solidFill>
                <a:highlight>
                  <a:schemeClr val="lt1"/>
                </a:highlight>
                <a:latin typeface="Maven Pro"/>
                <a:ea typeface="Maven Pro"/>
                <a:cs typeface="Maven Pro"/>
                <a:sym typeface="Maven Pro"/>
              </a:rPr>
              <a:t>Vinika Patel</a:t>
            </a:r>
            <a:endParaRPr b="1" sz="500">
              <a:solidFill>
                <a:srgbClr val="222529"/>
              </a:solidFill>
              <a:highlight>
                <a:schemeClr val="lt1"/>
              </a:highlight>
              <a:latin typeface="Maven Pro"/>
              <a:ea typeface="Maven Pro"/>
              <a:cs typeface="Maven Pro"/>
              <a:sym typeface="Maven Pro"/>
            </a:endParaRPr>
          </a:p>
          <a:p>
            <a:pPr indent="-260350" lvl="0" marL="457200" rtl="0" algn="l">
              <a:lnSpc>
                <a:spcPct val="115000"/>
              </a:lnSpc>
              <a:spcBef>
                <a:spcPts val="0"/>
              </a:spcBef>
              <a:spcAft>
                <a:spcPts val="0"/>
              </a:spcAft>
              <a:buClr>
                <a:srgbClr val="222529"/>
              </a:buClr>
              <a:buSzPts val="500"/>
              <a:buFont typeface="Maven Pro"/>
              <a:buChar char="●"/>
            </a:pPr>
            <a:r>
              <a:rPr b="1" lang="en" sz="500">
                <a:solidFill>
                  <a:srgbClr val="222529"/>
                </a:solidFill>
                <a:highlight>
                  <a:schemeClr val="lt1"/>
                </a:highlight>
                <a:latin typeface="Maven Pro"/>
                <a:ea typeface="Maven Pro"/>
                <a:cs typeface="Maven Pro"/>
                <a:sym typeface="Maven Pro"/>
              </a:rPr>
              <a:t>Sheyla Perez Nazco</a:t>
            </a:r>
            <a:endParaRPr sz="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40312269b4_1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40312269b4_1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Maheen :</a:t>
            </a:r>
            <a:endParaRPr/>
          </a:p>
          <a:p>
            <a:pPr indent="0" lvl="0" marL="0" rtl="0" algn="l">
              <a:spcBef>
                <a:spcPts val="0"/>
              </a:spcBef>
              <a:spcAft>
                <a:spcPts val="0"/>
              </a:spcAft>
              <a:buNone/>
            </a:pPr>
            <a:r>
              <a:rPr lang="en"/>
              <a:t>Crime rates in the counties selected together with the rent of a 1 bedroom apartment for Paul.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40312269b4_1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40312269b4_1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chemeClr val="lt1"/>
                </a:highlight>
              </a:rPr>
              <a:t>Maheen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Trying to find the leasing office in the counties selected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fdcfb5f47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fdcfb5f47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Gautam</a:t>
            </a:r>
            <a:endParaRPr>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chemeClr val="lt1"/>
              </a:highlight>
            </a:endParaRPr>
          </a:p>
          <a:p>
            <a:pPr indent="0" lvl="0" marL="0" rtl="0" algn="l">
              <a:lnSpc>
                <a:spcPct val="115000"/>
              </a:lnSpc>
              <a:spcBef>
                <a:spcPts val="0"/>
              </a:spcBef>
              <a:spcAft>
                <a:spcPts val="1200"/>
              </a:spcAft>
              <a:buClr>
                <a:schemeClr val="dk1"/>
              </a:buClr>
              <a:buSzPts val="1100"/>
              <a:buFont typeface="Arial"/>
              <a:buNone/>
            </a:pPr>
            <a:r>
              <a:rPr b="1" lang="en" sz="1500">
                <a:solidFill>
                  <a:srgbClr val="424242"/>
                </a:solidFill>
                <a:latin typeface="Maven Pro"/>
                <a:ea typeface="Maven Pro"/>
                <a:cs typeface="Maven Pro"/>
                <a:sym typeface="Maven Pro"/>
              </a:rPr>
              <a:t>Columbia County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3fd4fd770d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3fd4fd770d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 </a:t>
            </a:r>
            <a:r>
              <a:rPr b="1" lang="en"/>
              <a:t>closing” …</a:t>
            </a:r>
            <a:r>
              <a:rPr b="1" lang="en"/>
              <a:t> Gautam</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How did we come up with this set of data? </a:t>
            </a:r>
            <a:endParaRPr b="1"/>
          </a:p>
          <a:p>
            <a:pPr indent="-298450" lvl="0" marL="457200" rtl="0" algn="l">
              <a:spcBef>
                <a:spcPts val="0"/>
              </a:spcBef>
              <a:spcAft>
                <a:spcPts val="0"/>
              </a:spcAft>
              <a:buSzPts val="1100"/>
              <a:buChar char="●"/>
            </a:pPr>
            <a:r>
              <a:rPr lang="en"/>
              <a:t>Show </a:t>
            </a:r>
            <a:r>
              <a:rPr lang="en"/>
              <a:t>process</a:t>
            </a:r>
            <a:r>
              <a:rPr lang="en"/>
              <a:t> of </a:t>
            </a:r>
            <a:r>
              <a:rPr lang="en"/>
              <a:t>everyone's</a:t>
            </a:r>
            <a:r>
              <a:rPr lang="en"/>
              <a:t> input in on the subject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300">
                <a:solidFill>
                  <a:srgbClr val="BF9000"/>
                </a:solidFill>
                <a:latin typeface="Caveat"/>
                <a:ea typeface="Caveat"/>
                <a:cs typeface="Caveat"/>
                <a:sym typeface="Caveat"/>
              </a:rPr>
              <a:t>William-</a:t>
            </a:r>
            <a:r>
              <a:rPr lang="en"/>
              <a:t> Maybe Sarje, can recap few </a:t>
            </a:r>
            <a:r>
              <a:rPr lang="en"/>
              <a:t>sentences</a:t>
            </a:r>
            <a:r>
              <a:rPr lang="en"/>
              <a:t> be our </a:t>
            </a:r>
            <a:r>
              <a:rPr lang="en"/>
              <a:t>intro</a:t>
            </a:r>
            <a:r>
              <a:rPr lang="en"/>
              <a:t> and </a:t>
            </a:r>
            <a:r>
              <a:rPr lang="en"/>
              <a:t>describe</a:t>
            </a:r>
            <a:r>
              <a:rPr lang="en"/>
              <a:t> shortly the </a:t>
            </a:r>
            <a:r>
              <a:rPr lang="en"/>
              <a:t>process</a:t>
            </a:r>
            <a:r>
              <a:rPr lang="en"/>
              <a:t> of how we </a:t>
            </a:r>
            <a:r>
              <a:rPr lang="en"/>
              <a:t>arrived</a:t>
            </a:r>
            <a:r>
              <a:rPr lang="en"/>
              <a:t> at title and and data subject?</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n"/>
              <a:t>/</a:t>
            </a:r>
            <a:r>
              <a:rPr b="1" i="1" lang="en"/>
              <a:t>/maybe another </a:t>
            </a:r>
            <a:r>
              <a:rPr b="1" i="1" lang="en"/>
              <a:t>slide</a:t>
            </a:r>
            <a:r>
              <a:rPr b="1" i="1" lang="en"/>
              <a:t> maybe here</a:t>
            </a:r>
            <a:r>
              <a:rPr lang="en"/>
              <a:t> - I want people to be able to </a:t>
            </a:r>
            <a:r>
              <a:rPr lang="en"/>
              <a:t>showcase</a:t>
            </a:r>
            <a:r>
              <a:rPr lang="en"/>
              <a:t> </a:t>
            </a:r>
            <a:r>
              <a:rPr lang="en"/>
              <a:t>their</a:t>
            </a:r>
            <a:r>
              <a:rPr lang="en"/>
              <a:t> work. Don’t want to </a:t>
            </a:r>
            <a:r>
              <a:rPr lang="en"/>
              <a:t>spend</a:t>
            </a:r>
            <a:r>
              <a:rPr lang="en"/>
              <a:t> </a:t>
            </a:r>
            <a:r>
              <a:rPr lang="en"/>
              <a:t>too</a:t>
            </a:r>
            <a:r>
              <a:rPr lang="en"/>
              <a:t> much time here. Intro, starting steps, then </a:t>
            </a:r>
            <a:r>
              <a:rPr lang="en"/>
              <a:t>let's</a:t>
            </a:r>
            <a:r>
              <a:rPr lang="en"/>
              <a:t> get in to it.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Data cleaning and coordinating</a:t>
            </a:r>
            <a:endParaRPr b="1">
              <a:solidFill>
                <a:schemeClr val="dk1"/>
              </a:solidFill>
            </a:endParaRPr>
          </a:p>
          <a:p>
            <a:pPr indent="457200" lvl="0" marL="0" rtl="0" algn="l">
              <a:spcBef>
                <a:spcPts val="0"/>
              </a:spcBef>
              <a:spcAft>
                <a:spcPts val="0"/>
              </a:spcAft>
              <a:buNone/>
            </a:pPr>
            <a:r>
              <a:rPr lang="en">
                <a:solidFill>
                  <a:schemeClr val="dk1"/>
                </a:solidFill>
              </a:rPr>
              <a:t>We made a gitHub together talked about the data set as a group, then did large cleaning to the set. Talked about what we agreed on to use for our discoveries. Recaps nightly and start of class. Utilized the Slank channel and GitHub. This is about showing our process we worked together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sz="1000">
                <a:solidFill>
                  <a:schemeClr val="dk1"/>
                </a:solidFill>
                <a:latin typeface="Maven Pro"/>
                <a:ea typeface="Maven Pro"/>
                <a:cs typeface="Maven Pro"/>
                <a:sym typeface="Maven Pro"/>
              </a:rPr>
              <a:t>—------------------- into to how we did the work—---------------</a:t>
            </a:r>
            <a:endParaRPr sz="1000">
              <a:solidFill>
                <a:schemeClr val="dk1"/>
              </a:solidFill>
              <a:latin typeface="Maven Pro"/>
              <a:ea typeface="Maven Pro"/>
              <a:cs typeface="Maven Pro"/>
              <a:sym typeface="Maven Pro"/>
            </a:endParaRPr>
          </a:p>
          <a:p>
            <a:pPr indent="0" lvl="0" marL="0" rtl="0" algn="l">
              <a:lnSpc>
                <a:spcPct val="100000"/>
              </a:lnSpc>
              <a:spcBef>
                <a:spcPts val="0"/>
              </a:spcBef>
              <a:spcAft>
                <a:spcPts val="0"/>
              </a:spcAft>
              <a:buNone/>
            </a:pPr>
            <a:r>
              <a:t/>
            </a:r>
            <a:endParaRPr sz="1000">
              <a:solidFill>
                <a:schemeClr val="dk1"/>
              </a:solidFill>
              <a:latin typeface="Maven Pro"/>
              <a:ea typeface="Maven Pro"/>
              <a:cs typeface="Maven Pro"/>
              <a:sym typeface="Maven Pro"/>
            </a:endParaRPr>
          </a:p>
          <a:p>
            <a:pPr indent="0" lvl="0" marL="0" rtl="0" algn="l">
              <a:lnSpc>
                <a:spcPct val="100000"/>
              </a:lnSpc>
              <a:spcBef>
                <a:spcPts val="0"/>
              </a:spcBef>
              <a:spcAft>
                <a:spcPts val="0"/>
              </a:spcAft>
              <a:buClr>
                <a:schemeClr val="dk1"/>
              </a:buClr>
              <a:buSzPts val="1100"/>
              <a:buFont typeface="Arial"/>
              <a:buNone/>
            </a:pPr>
            <a:r>
              <a:rPr lang="en" sz="1000">
                <a:solidFill>
                  <a:srgbClr val="424242"/>
                </a:solidFill>
                <a:latin typeface="Maven Pro"/>
                <a:ea typeface="Maven Pro"/>
                <a:cs typeface="Maven Pro"/>
                <a:sym typeface="Maven Pro"/>
              </a:rPr>
              <a:t>We had a process of everyone contributing ideas one at a time to developed an exhausted list had interesting in. </a:t>
            </a:r>
            <a:endParaRPr sz="1000">
              <a:solidFill>
                <a:srgbClr val="424242"/>
              </a:solidFill>
              <a:latin typeface="Maven Pro"/>
              <a:ea typeface="Maven Pro"/>
              <a:cs typeface="Maven Pro"/>
              <a:sym typeface="Maven Pro"/>
            </a:endParaRPr>
          </a:p>
          <a:p>
            <a:pPr indent="0" lvl="0" marL="0" rtl="0" algn="l">
              <a:lnSpc>
                <a:spcPct val="100000"/>
              </a:lnSpc>
              <a:spcBef>
                <a:spcPts val="1200"/>
              </a:spcBef>
              <a:spcAft>
                <a:spcPts val="0"/>
              </a:spcAft>
              <a:buClr>
                <a:schemeClr val="dk1"/>
              </a:buClr>
              <a:buSzPts val="1100"/>
              <a:buFont typeface="Arial"/>
              <a:buNone/>
            </a:pPr>
            <a:r>
              <a:rPr lang="en" sz="1000">
                <a:solidFill>
                  <a:srgbClr val="424242"/>
                </a:solidFill>
                <a:latin typeface="Maven Pro"/>
                <a:ea typeface="Maven Pro"/>
                <a:cs typeface="Maven Pro"/>
                <a:sym typeface="Maven Pro"/>
              </a:rPr>
              <a:t>We then discussed scope of work and variables that would give a subject better standing. (i.e. access relative data, API opportunity with simi-clean data would be ideal)</a:t>
            </a:r>
            <a:endParaRPr sz="1000">
              <a:solidFill>
                <a:srgbClr val="424242"/>
              </a:solidFill>
              <a:latin typeface="Maven Pro"/>
              <a:ea typeface="Maven Pro"/>
              <a:cs typeface="Maven Pro"/>
              <a:sym typeface="Maven Pro"/>
            </a:endParaRPr>
          </a:p>
          <a:p>
            <a:pPr indent="0" lvl="0" marL="0" rtl="0" algn="l">
              <a:lnSpc>
                <a:spcPct val="100000"/>
              </a:lnSpc>
              <a:spcBef>
                <a:spcPts val="1200"/>
              </a:spcBef>
              <a:spcAft>
                <a:spcPts val="0"/>
              </a:spcAft>
              <a:buClr>
                <a:schemeClr val="dk1"/>
              </a:buClr>
              <a:buSzPts val="1100"/>
              <a:buFont typeface="Arial"/>
              <a:buNone/>
            </a:pPr>
            <a:r>
              <a:rPr lang="en" sz="1000">
                <a:solidFill>
                  <a:srgbClr val="424242"/>
                </a:solidFill>
                <a:latin typeface="Maven Pro"/>
                <a:ea typeface="Maven Pro"/>
                <a:cs typeface="Maven Pro"/>
                <a:sym typeface="Maven Pro"/>
              </a:rPr>
              <a:t>After agreeing on renters data over a span of years provided by </a:t>
            </a:r>
            <a:r>
              <a:rPr lang="en" sz="1000" u="sng">
                <a:solidFill>
                  <a:srgbClr val="27278B"/>
                </a:solidFill>
                <a:latin typeface="Maven Pro"/>
                <a:ea typeface="Maven Pro"/>
                <a:cs typeface="Maven Pro"/>
                <a:sym typeface="Maven Pro"/>
                <a:hlinkClick r:id="rId2">
                  <a:extLst>
                    <a:ext uri="{A12FA001-AC4F-418D-AE19-62706E023703}">
                      <ahyp:hlinkClr val="tx"/>
                    </a:ext>
                  </a:extLst>
                </a:hlinkClick>
              </a:rPr>
              <a:t>Hud User</a:t>
            </a:r>
            <a:r>
              <a:rPr lang="en" sz="1000">
                <a:solidFill>
                  <a:srgbClr val="424242"/>
                </a:solidFill>
                <a:latin typeface="Maven Pro"/>
                <a:ea typeface="Maven Pro"/>
                <a:cs typeface="Maven Pro"/>
                <a:sym typeface="Maven Pro"/>
              </a:rPr>
              <a:t>. We again developed a list of questions relevant.  Teamed up in some sub groups and got to exploring. </a:t>
            </a:r>
            <a:endParaRPr sz="1000">
              <a:solidFill>
                <a:srgbClr val="424242"/>
              </a:solidFill>
              <a:latin typeface="Maven Pro"/>
              <a:ea typeface="Maven Pro"/>
              <a:cs typeface="Maven Pro"/>
              <a:sym typeface="Maven Pro"/>
            </a:endParaRPr>
          </a:p>
          <a:p>
            <a:pPr indent="0" lvl="0" marL="0" rtl="0" algn="l">
              <a:lnSpc>
                <a:spcPct val="100000"/>
              </a:lnSpc>
              <a:spcBef>
                <a:spcPts val="1200"/>
              </a:spcBef>
              <a:spcAft>
                <a:spcPts val="0"/>
              </a:spcAft>
              <a:buClr>
                <a:schemeClr val="dk1"/>
              </a:buClr>
              <a:buSzPts val="1100"/>
              <a:buFont typeface="Arial"/>
              <a:buNone/>
            </a:pPr>
            <a:r>
              <a:rPr lang="en" sz="1000">
                <a:solidFill>
                  <a:srgbClr val="424242"/>
                </a:solidFill>
                <a:latin typeface="Maven Pro"/>
                <a:ea typeface="Maven Pro"/>
                <a:cs typeface="Maven Pro"/>
                <a:sym typeface="Maven Pro"/>
              </a:rPr>
              <a:t>As a team we meet on sundays took active roles in class time to help each other out.</a:t>
            </a:r>
            <a:endParaRPr sz="1000">
              <a:solidFill>
                <a:srgbClr val="424242"/>
              </a:solidFill>
              <a:latin typeface="Maven Pro"/>
              <a:ea typeface="Maven Pro"/>
              <a:cs typeface="Maven Pro"/>
              <a:sym typeface="Maven Pro"/>
            </a:endParaRPr>
          </a:p>
          <a:p>
            <a:pPr indent="0" lvl="0" marL="0" rtl="0" algn="l">
              <a:lnSpc>
                <a:spcPct val="100000"/>
              </a:lnSpc>
              <a:spcBef>
                <a:spcPts val="1200"/>
              </a:spcBef>
              <a:spcAft>
                <a:spcPts val="0"/>
              </a:spcAft>
              <a:buClr>
                <a:schemeClr val="dk1"/>
              </a:buClr>
              <a:buSzPts val="1100"/>
              <a:buFont typeface="Arial"/>
              <a:buNone/>
            </a:pPr>
            <a:r>
              <a:rPr lang="en" sz="1000">
                <a:solidFill>
                  <a:srgbClr val="424242"/>
                </a:solidFill>
                <a:latin typeface="Maven Pro"/>
                <a:ea typeface="Maven Pro"/>
                <a:cs typeface="Maven Pro"/>
                <a:sym typeface="Maven Pro"/>
              </a:rPr>
              <a:t>We have a great presentation for you today.</a:t>
            </a:r>
            <a:endParaRPr sz="1000">
              <a:solidFill>
                <a:srgbClr val="424242"/>
              </a:solidFill>
              <a:latin typeface="Maven Pro"/>
              <a:ea typeface="Maven Pro"/>
              <a:cs typeface="Maven Pro"/>
              <a:sym typeface="Maven Pro"/>
            </a:endParaRPr>
          </a:p>
          <a:p>
            <a:pPr indent="0" lvl="0" marL="0" rtl="0" algn="l">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40312269b4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40312269b4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400a9e4e46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400a9e4e46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Gautam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40312269b4_7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40312269b4_7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rPr>
              <a:t>Gautam</a:t>
            </a:r>
            <a:endParaRPr>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a:p>
            <a:pPr indent="0" lvl="0" marL="0" rtl="0" algn="l">
              <a:spcBef>
                <a:spcPts val="0"/>
              </a:spcBef>
              <a:spcAft>
                <a:spcPts val="0"/>
              </a:spcAft>
              <a:buNone/>
            </a:pPr>
            <a:r>
              <a:rPr lang="en">
                <a:solidFill>
                  <a:schemeClr val="dk1"/>
                </a:solidFill>
                <a:highlight>
                  <a:schemeClr val="lt1"/>
                </a:highlight>
              </a:rPr>
              <a:t>Added a quick statement in the bottom that shows the data that we will be analyzing.</a:t>
            </a:r>
            <a:endParaRPr>
              <a:solidFill>
                <a:schemeClr val="dk1"/>
              </a:solidFill>
              <a:highlight>
                <a:schemeClr val="lt1"/>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40312269b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40312269b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Vinika</a:t>
            </a:r>
            <a:endParaRPr sz="10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The average monthly price of a 4-bedroom place is $782 higher than a studio apartment. As the number of bedrooms increases, the average monthly price increases as well.</a:t>
            </a:r>
            <a:endParaRPr sz="1050">
              <a:solidFill>
                <a:schemeClr val="dk1"/>
              </a:solidFill>
              <a:highlight>
                <a:srgbClr val="FFFFFF"/>
              </a:highlight>
            </a:endParaRPr>
          </a:p>
          <a:p>
            <a:pPr indent="-295275" lvl="0" marL="457200" rtl="0" algn="l">
              <a:lnSpc>
                <a:spcPct val="115000"/>
              </a:lnSpc>
              <a:spcBef>
                <a:spcPts val="1100"/>
              </a:spcBef>
              <a:spcAft>
                <a:spcPts val="0"/>
              </a:spcAft>
              <a:buClr>
                <a:schemeClr val="dk1"/>
              </a:buClr>
              <a:buSzPts val="1050"/>
              <a:buChar char="●"/>
            </a:pPr>
            <a:r>
              <a:rPr lang="en" sz="1050">
                <a:solidFill>
                  <a:schemeClr val="dk1"/>
                </a:solidFill>
                <a:highlight>
                  <a:srgbClr val="FFFFFF"/>
                </a:highlight>
              </a:rPr>
              <a:t>% Increase from studio to 1 bedroom: 10%</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 Increase from 1 bedroom to 2 bedrooms: 22%</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 Increase from 2 bedrooms to 3 bedrooms: 26%</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 Increase from 3 bedrooms to 4 bedrooms: 13%</a:t>
            </a:r>
            <a:endParaRPr sz="1050">
              <a:solidFill>
                <a:schemeClr val="dk1"/>
              </a:solidFill>
              <a:highlight>
                <a:srgbClr val="FFFFFF"/>
              </a:highlight>
            </a:endParaRPr>
          </a:p>
          <a:p>
            <a:pPr indent="0" lvl="0" marL="0" rtl="0" algn="l">
              <a:spcBef>
                <a:spcPts val="700"/>
              </a:spcBef>
              <a:spcAft>
                <a:spcPts val="0"/>
              </a:spcAft>
              <a:buNone/>
            </a:pPr>
            <a:r>
              <a:rPr lang="en"/>
              <a:t>Vinika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40312269b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40312269b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highlight>
                  <a:srgbClr val="FFFFFF"/>
                </a:highlight>
              </a:rPr>
              <a:t>Vinika</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bedroom types (boxplot)</a:t>
            </a:r>
            <a:endParaRPr>
              <a:solidFill>
                <a:schemeClr val="dk1"/>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40312269b4_7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40312269b4_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William </a:t>
            </a:r>
            <a:r>
              <a:rPr lang="en"/>
              <a:t>- Two things this tells me, </a:t>
            </a:r>
            <a:br>
              <a:rPr lang="en"/>
            </a:br>
            <a:r>
              <a:rPr lang="en"/>
              <a:t>If our budget here is $600 - $1,100 </a:t>
            </a:r>
            <a:r>
              <a:rPr lang="en"/>
              <a:t>a month across state averages</a:t>
            </a:r>
            <a:r>
              <a:rPr lang="en"/>
              <a:t> I should be able to find a place alone, however r</a:t>
            </a:r>
            <a:r>
              <a:rPr lang="en"/>
              <a:t>oommates</a:t>
            </a:r>
            <a:r>
              <a:rPr lang="en"/>
              <a:t> would </a:t>
            </a:r>
            <a:r>
              <a:rPr lang="en"/>
              <a:t>definitely</a:t>
            </a:r>
            <a:r>
              <a:rPr lang="en"/>
              <a:t> save me money. </a:t>
            </a:r>
            <a:br>
              <a:rPr lang="en"/>
            </a:br>
            <a:r>
              <a:rPr lang="en"/>
              <a:t>If my budget is  $600 below I may really want to consider some </a:t>
            </a:r>
            <a:r>
              <a:rPr lang="en"/>
              <a:t>roommates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set of data for each </a:t>
            </a:r>
            <a:r>
              <a:rPr lang="en"/>
              <a:t>additional</a:t>
            </a:r>
            <a:r>
              <a:rPr lang="en"/>
              <a:t> bedroom the avg total cost is </a:t>
            </a:r>
            <a:r>
              <a:rPr lang="en"/>
              <a:t>divided</a:t>
            </a:r>
            <a:r>
              <a:rPr lang="en"/>
              <a:t> by one.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dcfb5f47e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fdcfb5f47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William</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Budget 1,100</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40312269b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40312269b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Sarje: Arkansas dropped in price dramatically and South Dakota dropped in price a little bit, whereas Colorado, Rhode Island, Arizona, California, Maine, Michigan, New Hampshire, New Jersey, and New Mexico all increased quite a bit.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4.png"/><Relationship Id="rId5" Type="http://schemas.openxmlformats.org/officeDocument/2006/relationships/image" Target="../media/image1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27.png"/><Relationship Id="rId7"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6.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www.huduser.gov/portal/datasets/50per.html#2022" TargetMode="Externa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My Parents Kicked Me Out!</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Where do I go now..? </a:t>
            </a:r>
            <a:endParaRPr sz="1800"/>
          </a:p>
        </p:txBody>
      </p:sp>
      <p:pic>
        <p:nvPicPr>
          <p:cNvPr id="279" name="Google Shape;279;p13"/>
          <p:cNvPicPr preferRelativeResize="0"/>
          <p:nvPr/>
        </p:nvPicPr>
        <p:blipFill>
          <a:blip r:embed="rId3">
            <a:alphaModFix/>
          </a:blip>
          <a:stretch>
            <a:fillRect/>
          </a:stretch>
        </p:blipFill>
        <p:spPr>
          <a:xfrm>
            <a:off x="4823450" y="2930038"/>
            <a:ext cx="2703900" cy="2027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What are top 5 states with the highest rent for a 1 bedroom?</a:t>
            </a:r>
            <a:endParaRPr>
              <a:solidFill>
                <a:schemeClr val="lt1"/>
              </a:solidFill>
            </a:endParaRPr>
          </a:p>
        </p:txBody>
      </p:sp>
      <p:sp>
        <p:nvSpPr>
          <p:cNvPr id="343" name="Google Shape;343;p22"/>
          <p:cNvSpPr txBox="1"/>
          <p:nvPr>
            <p:ph idx="1" type="body"/>
          </p:nvPr>
        </p:nvSpPr>
        <p:spPr>
          <a:xfrm>
            <a:off x="207550" y="1928450"/>
            <a:ext cx="2616900" cy="25416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Font typeface="Maven Pro SemiBold"/>
              <a:buAutoNum type="arabicPeriod"/>
            </a:pPr>
            <a:r>
              <a:rPr lang="en">
                <a:latin typeface="Maven Pro SemiBold"/>
                <a:ea typeface="Maven Pro SemiBold"/>
                <a:cs typeface="Maven Pro SemiBold"/>
                <a:sym typeface="Maven Pro SemiBold"/>
              </a:rPr>
              <a:t>Hawaii</a:t>
            </a:r>
            <a:endParaRPr>
              <a:latin typeface="Maven Pro SemiBold"/>
              <a:ea typeface="Maven Pro SemiBold"/>
              <a:cs typeface="Maven Pro SemiBold"/>
              <a:sym typeface="Maven Pro SemiBold"/>
            </a:endParaRPr>
          </a:p>
          <a:p>
            <a:pPr indent="-311150" lvl="0" marL="457200" rtl="0" algn="l">
              <a:lnSpc>
                <a:spcPct val="150000"/>
              </a:lnSpc>
              <a:spcBef>
                <a:spcPts val="0"/>
              </a:spcBef>
              <a:spcAft>
                <a:spcPts val="0"/>
              </a:spcAft>
              <a:buSzPts val="1300"/>
              <a:buFont typeface="Maven Pro SemiBold"/>
              <a:buAutoNum type="arabicPeriod"/>
            </a:pPr>
            <a:r>
              <a:rPr lang="en">
                <a:latin typeface="Maven Pro SemiBold"/>
                <a:ea typeface="Maven Pro SemiBold"/>
                <a:cs typeface="Maven Pro SemiBold"/>
                <a:sym typeface="Maven Pro SemiBold"/>
              </a:rPr>
              <a:t>DC</a:t>
            </a:r>
            <a:endParaRPr>
              <a:latin typeface="Maven Pro SemiBold"/>
              <a:ea typeface="Maven Pro SemiBold"/>
              <a:cs typeface="Maven Pro SemiBold"/>
              <a:sym typeface="Maven Pro SemiBold"/>
            </a:endParaRPr>
          </a:p>
          <a:p>
            <a:pPr indent="-311150" lvl="0" marL="457200" rtl="0" algn="l">
              <a:lnSpc>
                <a:spcPct val="150000"/>
              </a:lnSpc>
              <a:spcBef>
                <a:spcPts val="0"/>
              </a:spcBef>
              <a:spcAft>
                <a:spcPts val="0"/>
              </a:spcAft>
              <a:buSzPts val="1300"/>
              <a:buFont typeface="Maven Pro SemiBold"/>
              <a:buAutoNum type="arabicPeriod"/>
            </a:pPr>
            <a:r>
              <a:rPr lang="en">
                <a:latin typeface="Maven Pro SemiBold"/>
                <a:ea typeface="Maven Pro SemiBold"/>
                <a:cs typeface="Maven Pro SemiBold"/>
                <a:sym typeface="Maven Pro SemiBold"/>
              </a:rPr>
              <a:t>Massachusetts</a:t>
            </a:r>
            <a:endParaRPr>
              <a:latin typeface="Maven Pro SemiBold"/>
              <a:ea typeface="Maven Pro SemiBold"/>
              <a:cs typeface="Maven Pro SemiBold"/>
              <a:sym typeface="Maven Pro SemiBold"/>
            </a:endParaRPr>
          </a:p>
          <a:p>
            <a:pPr indent="-311150" lvl="0" marL="457200" rtl="0" algn="l">
              <a:lnSpc>
                <a:spcPct val="150000"/>
              </a:lnSpc>
              <a:spcBef>
                <a:spcPts val="0"/>
              </a:spcBef>
              <a:spcAft>
                <a:spcPts val="0"/>
              </a:spcAft>
              <a:buSzPts val="1300"/>
              <a:buFont typeface="Maven Pro SemiBold"/>
              <a:buAutoNum type="arabicPeriod"/>
            </a:pPr>
            <a:r>
              <a:rPr lang="en">
                <a:latin typeface="Maven Pro SemiBold"/>
                <a:ea typeface="Maven Pro SemiBold"/>
                <a:cs typeface="Maven Pro SemiBold"/>
                <a:sym typeface="Maven Pro SemiBold"/>
              </a:rPr>
              <a:t>California</a:t>
            </a:r>
            <a:endParaRPr>
              <a:latin typeface="Maven Pro SemiBold"/>
              <a:ea typeface="Maven Pro SemiBold"/>
              <a:cs typeface="Maven Pro SemiBold"/>
              <a:sym typeface="Maven Pro SemiBold"/>
            </a:endParaRPr>
          </a:p>
          <a:p>
            <a:pPr indent="-311150" lvl="0" marL="457200" rtl="0" algn="l">
              <a:lnSpc>
                <a:spcPct val="150000"/>
              </a:lnSpc>
              <a:spcBef>
                <a:spcPts val="0"/>
              </a:spcBef>
              <a:spcAft>
                <a:spcPts val="0"/>
              </a:spcAft>
              <a:buSzPts val="1300"/>
              <a:buFont typeface="Maven Pro SemiBold"/>
              <a:buAutoNum type="arabicPeriod"/>
            </a:pPr>
            <a:r>
              <a:rPr lang="en">
                <a:latin typeface="Maven Pro SemiBold"/>
                <a:ea typeface="Maven Pro SemiBold"/>
                <a:cs typeface="Maven Pro SemiBold"/>
                <a:sym typeface="Maven Pro SemiBold"/>
              </a:rPr>
              <a:t>New Jersey</a:t>
            </a:r>
            <a:endParaRPr>
              <a:latin typeface="Maven Pro SemiBold"/>
              <a:ea typeface="Maven Pro SemiBold"/>
              <a:cs typeface="Maven Pro SemiBold"/>
              <a:sym typeface="Maven Pro SemiBold"/>
            </a:endParaRPr>
          </a:p>
        </p:txBody>
      </p:sp>
      <p:pic>
        <p:nvPicPr>
          <p:cNvPr id="344" name="Google Shape;344;p22"/>
          <p:cNvPicPr preferRelativeResize="0"/>
          <p:nvPr/>
        </p:nvPicPr>
        <p:blipFill rotWithShape="1">
          <a:blip r:embed="rId3">
            <a:alphaModFix/>
          </a:blip>
          <a:srcRect b="0" l="0" r="0" t="0"/>
          <a:stretch/>
        </p:blipFill>
        <p:spPr>
          <a:xfrm>
            <a:off x="1969450" y="1862850"/>
            <a:ext cx="7030249" cy="3178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What are top 5 states with the lowest rent for a 1 bedroom?</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350" name="Google Shape;350;p23"/>
          <p:cNvSpPr txBox="1"/>
          <p:nvPr>
            <p:ph idx="1" type="body"/>
          </p:nvPr>
        </p:nvSpPr>
        <p:spPr>
          <a:xfrm>
            <a:off x="0" y="2171425"/>
            <a:ext cx="2535900" cy="25416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Font typeface="Maven Pro SemiBold"/>
              <a:buAutoNum type="arabicPeriod"/>
            </a:pPr>
            <a:r>
              <a:rPr lang="en">
                <a:latin typeface="Maven Pro SemiBold"/>
                <a:ea typeface="Maven Pro SemiBold"/>
                <a:cs typeface="Maven Pro SemiBold"/>
                <a:sym typeface="Maven Pro SemiBold"/>
              </a:rPr>
              <a:t>Puerto Rico</a:t>
            </a:r>
            <a:endParaRPr>
              <a:latin typeface="Maven Pro SemiBold"/>
              <a:ea typeface="Maven Pro SemiBold"/>
              <a:cs typeface="Maven Pro SemiBold"/>
              <a:sym typeface="Maven Pro SemiBold"/>
            </a:endParaRPr>
          </a:p>
          <a:p>
            <a:pPr indent="-311150" lvl="0" marL="457200" rtl="0" algn="l">
              <a:lnSpc>
                <a:spcPct val="150000"/>
              </a:lnSpc>
              <a:spcBef>
                <a:spcPts val="0"/>
              </a:spcBef>
              <a:spcAft>
                <a:spcPts val="0"/>
              </a:spcAft>
              <a:buSzPts val="1300"/>
              <a:buFont typeface="Maven Pro SemiBold"/>
              <a:buAutoNum type="arabicPeriod"/>
            </a:pPr>
            <a:r>
              <a:rPr lang="en">
                <a:latin typeface="Maven Pro SemiBold"/>
                <a:ea typeface="Maven Pro SemiBold"/>
                <a:cs typeface="Maven Pro SemiBold"/>
                <a:sym typeface="Maven Pro SemiBold"/>
              </a:rPr>
              <a:t>Arkansas</a:t>
            </a:r>
            <a:endParaRPr>
              <a:latin typeface="Maven Pro SemiBold"/>
              <a:ea typeface="Maven Pro SemiBold"/>
              <a:cs typeface="Maven Pro SemiBold"/>
              <a:sym typeface="Maven Pro SemiBold"/>
            </a:endParaRPr>
          </a:p>
          <a:p>
            <a:pPr indent="-311150" lvl="0" marL="457200" rtl="0" algn="l">
              <a:lnSpc>
                <a:spcPct val="150000"/>
              </a:lnSpc>
              <a:spcBef>
                <a:spcPts val="0"/>
              </a:spcBef>
              <a:spcAft>
                <a:spcPts val="0"/>
              </a:spcAft>
              <a:buSzPts val="1300"/>
              <a:buFont typeface="Maven Pro SemiBold"/>
              <a:buAutoNum type="arabicPeriod"/>
            </a:pPr>
            <a:r>
              <a:rPr lang="en">
                <a:latin typeface="Maven Pro SemiBold"/>
                <a:ea typeface="Maven Pro SemiBold"/>
                <a:cs typeface="Maven Pro SemiBold"/>
                <a:sym typeface="Maven Pro SemiBold"/>
              </a:rPr>
              <a:t>Mississippi</a:t>
            </a:r>
            <a:endParaRPr>
              <a:latin typeface="Maven Pro SemiBold"/>
              <a:ea typeface="Maven Pro SemiBold"/>
              <a:cs typeface="Maven Pro SemiBold"/>
              <a:sym typeface="Maven Pro SemiBold"/>
            </a:endParaRPr>
          </a:p>
          <a:p>
            <a:pPr indent="-311150" lvl="0" marL="457200" rtl="0" algn="l">
              <a:lnSpc>
                <a:spcPct val="150000"/>
              </a:lnSpc>
              <a:spcBef>
                <a:spcPts val="0"/>
              </a:spcBef>
              <a:spcAft>
                <a:spcPts val="0"/>
              </a:spcAft>
              <a:buSzPts val="1300"/>
              <a:buFont typeface="Maven Pro SemiBold"/>
              <a:buAutoNum type="arabicPeriod"/>
            </a:pPr>
            <a:r>
              <a:rPr lang="en">
                <a:latin typeface="Maven Pro SemiBold"/>
                <a:ea typeface="Maven Pro SemiBold"/>
                <a:cs typeface="Maven Pro SemiBold"/>
                <a:sym typeface="Maven Pro SemiBold"/>
              </a:rPr>
              <a:t>Missouri</a:t>
            </a:r>
            <a:endParaRPr>
              <a:latin typeface="Maven Pro SemiBold"/>
              <a:ea typeface="Maven Pro SemiBold"/>
              <a:cs typeface="Maven Pro SemiBold"/>
              <a:sym typeface="Maven Pro SemiBold"/>
            </a:endParaRPr>
          </a:p>
          <a:p>
            <a:pPr indent="-311150" lvl="0" marL="457200" rtl="0" algn="l">
              <a:lnSpc>
                <a:spcPct val="150000"/>
              </a:lnSpc>
              <a:spcBef>
                <a:spcPts val="0"/>
              </a:spcBef>
              <a:spcAft>
                <a:spcPts val="0"/>
              </a:spcAft>
              <a:buSzPts val="1300"/>
              <a:buFont typeface="Maven Pro SemiBold"/>
              <a:buAutoNum type="arabicPeriod"/>
            </a:pPr>
            <a:r>
              <a:rPr lang="en">
                <a:latin typeface="Maven Pro SemiBold"/>
                <a:ea typeface="Maven Pro SemiBold"/>
                <a:cs typeface="Maven Pro SemiBold"/>
                <a:sym typeface="Maven Pro SemiBold"/>
              </a:rPr>
              <a:t>Kentucky</a:t>
            </a:r>
            <a:endParaRPr>
              <a:latin typeface="Maven Pro SemiBold"/>
              <a:ea typeface="Maven Pro SemiBold"/>
              <a:cs typeface="Maven Pro SemiBold"/>
              <a:sym typeface="Maven Pro SemiBold"/>
            </a:endParaRPr>
          </a:p>
        </p:txBody>
      </p:sp>
      <p:pic>
        <p:nvPicPr>
          <p:cNvPr id="351" name="Google Shape;351;p23"/>
          <p:cNvPicPr preferRelativeResize="0"/>
          <p:nvPr/>
        </p:nvPicPr>
        <p:blipFill rotWithShape="1">
          <a:blip r:embed="rId3">
            <a:alphaModFix/>
          </a:blip>
          <a:srcRect b="0" l="0" r="0" t="0"/>
          <a:stretch/>
        </p:blipFill>
        <p:spPr>
          <a:xfrm>
            <a:off x="1965960" y="1865376"/>
            <a:ext cx="6821425" cy="31821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4"/>
          <p:cNvSpPr txBox="1"/>
          <p:nvPr>
            <p:ph type="title"/>
          </p:nvPr>
        </p:nvSpPr>
        <p:spPr>
          <a:xfrm>
            <a:off x="1271575" y="201275"/>
            <a:ext cx="7030500" cy="73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Georgia on My Mind…</a:t>
            </a:r>
            <a:endParaRPr>
              <a:solidFill>
                <a:schemeClr val="lt1"/>
              </a:solidFill>
            </a:endParaRPr>
          </a:p>
        </p:txBody>
      </p:sp>
      <p:pic>
        <p:nvPicPr>
          <p:cNvPr id="357" name="Google Shape;357;p24"/>
          <p:cNvPicPr preferRelativeResize="0"/>
          <p:nvPr/>
        </p:nvPicPr>
        <p:blipFill rotWithShape="1">
          <a:blip r:embed="rId3">
            <a:alphaModFix/>
          </a:blip>
          <a:srcRect b="13830" l="0" r="49934" t="0"/>
          <a:stretch/>
        </p:blipFill>
        <p:spPr>
          <a:xfrm>
            <a:off x="2609325" y="859025"/>
            <a:ext cx="3586475" cy="4115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Rent Price varies by GA County</a:t>
            </a:r>
            <a:endParaRPr>
              <a:solidFill>
                <a:schemeClr val="lt1"/>
              </a:solidFill>
            </a:endParaRPr>
          </a:p>
        </p:txBody>
      </p:sp>
      <p:sp>
        <p:nvSpPr>
          <p:cNvPr id="363" name="Google Shape;363;p2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64" name="Google Shape;364;p2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Insert map/graph here today</a:t>
            </a:r>
            <a:endParaRPr/>
          </a:p>
        </p:txBody>
      </p:sp>
      <p:pic>
        <p:nvPicPr>
          <p:cNvPr id="365" name="Google Shape;365;p25"/>
          <p:cNvPicPr preferRelativeResize="0"/>
          <p:nvPr/>
        </p:nvPicPr>
        <p:blipFill>
          <a:blip r:embed="rId3">
            <a:alphaModFix/>
          </a:blip>
          <a:stretch>
            <a:fillRect/>
          </a:stretch>
        </p:blipFill>
        <p:spPr>
          <a:xfrm>
            <a:off x="0" y="1367951"/>
            <a:ext cx="9144003" cy="3743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6"/>
          <p:cNvSpPr txBox="1"/>
          <p:nvPr>
            <p:ph type="title"/>
          </p:nvPr>
        </p:nvSpPr>
        <p:spPr>
          <a:xfrm>
            <a:off x="1131550" y="120250"/>
            <a:ext cx="7030500" cy="999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County Population vs Rent Cost of a 1 Bedroom Apartment</a:t>
            </a:r>
            <a:endParaRPr>
              <a:solidFill>
                <a:schemeClr val="lt1"/>
              </a:solidFill>
            </a:endParaRPr>
          </a:p>
        </p:txBody>
      </p:sp>
      <p:pic>
        <p:nvPicPr>
          <p:cNvPr id="371" name="Google Shape;371;p26"/>
          <p:cNvPicPr preferRelativeResize="0"/>
          <p:nvPr/>
        </p:nvPicPr>
        <p:blipFill>
          <a:blip r:embed="rId3">
            <a:alphaModFix/>
          </a:blip>
          <a:stretch>
            <a:fillRect/>
          </a:stretch>
        </p:blipFill>
        <p:spPr>
          <a:xfrm>
            <a:off x="1806700" y="1119550"/>
            <a:ext cx="5601849" cy="3843900"/>
          </a:xfrm>
          <a:prstGeom prst="rect">
            <a:avLst/>
          </a:prstGeom>
          <a:noFill/>
          <a:ln>
            <a:noFill/>
          </a:ln>
        </p:spPr>
      </p:pic>
      <p:sp>
        <p:nvSpPr>
          <p:cNvPr id="372" name="Google Shape;372;p26"/>
          <p:cNvSpPr txBox="1"/>
          <p:nvPr/>
        </p:nvSpPr>
        <p:spPr>
          <a:xfrm>
            <a:off x="2501450" y="1376300"/>
            <a:ext cx="1456800" cy="58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434343"/>
                </a:solidFill>
              </a:rPr>
              <a:t>R value: 0.5</a:t>
            </a:r>
            <a:r>
              <a:rPr lang="en" sz="1050">
                <a:solidFill>
                  <a:srgbClr val="434343"/>
                </a:solidFill>
              </a:rPr>
              <a:t>256</a:t>
            </a:r>
            <a:endParaRPr sz="1050">
              <a:solidFill>
                <a:srgbClr val="434343"/>
              </a:solidFill>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7"/>
          <p:cNvSpPr txBox="1"/>
          <p:nvPr>
            <p:ph type="title"/>
          </p:nvPr>
        </p:nvSpPr>
        <p:spPr>
          <a:xfrm>
            <a:off x="1303825" y="190525"/>
            <a:ext cx="7030500" cy="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Ga Population by County Heat Map</a:t>
            </a:r>
            <a:endParaRPr>
              <a:solidFill>
                <a:schemeClr val="lt1"/>
              </a:solidFill>
            </a:endParaRPr>
          </a:p>
        </p:txBody>
      </p:sp>
      <p:pic>
        <p:nvPicPr>
          <p:cNvPr id="378" name="Google Shape;378;p27"/>
          <p:cNvPicPr preferRelativeResize="0"/>
          <p:nvPr/>
        </p:nvPicPr>
        <p:blipFill>
          <a:blip r:embed="rId3">
            <a:alphaModFix/>
          </a:blip>
          <a:stretch>
            <a:fillRect/>
          </a:stretch>
        </p:blipFill>
        <p:spPr>
          <a:xfrm>
            <a:off x="1303825" y="1188635"/>
            <a:ext cx="7030501" cy="38487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8"/>
          <p:cNvSpPr txBox="1"/>
          <p:nvPr>
            <p:ph type="title"/>
          </p:nvPr>
        </p:nvSpPr>
        <p:spPr>
          <a:xfrm>
            <a:off x="1303800" y="169050"/>
            <a:ext cx="7030500" cy="582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How does location </a:t>
            </a:r>
            <a:r>
              <a:rPr lang="en">
                <a:solidFill>
                  <a:schemeClr val="lt1"/>
                </a:solidFill>
              </a:rPr>
              <a:t>affect</a:t>
            </a:r>
            <a:r>
              <a:rPr lang="en">
                <a:solidFill>
                  <a:schemeClr val="lt1"/>
                </a:solidFill>
              </a:rPr>
              <a:t> rent prices?</a:t>
            </a:r>
            <a:endParaRPr>
              <a:solidFill>
                <a:schemeClr val="lt1"/>
              </a:solidFill>
            </a:endParaRPr>
          </a:p>
        </p:txBody>
      </p:sp>
      <p:pic>
        <p:nvPicPr>
          <p:cNvPr id="384" name="Google Shape;384;p28"/>
          <p:cNvPicPr preferRelativeResize="0"/>
          <p:nvPr/>
        </p:nvPicPr>
        <p:blipFill>
          <a:blip r:embed="rId3">
            <a:alphaModFix/>
          </a:blip>
          <a:stretch>
            <a:fillRect/>
          </a:stretch>
        </p:blipFill>
        <p:spPr>
          <a:xfrm>
            <a:off x="6968950" y="2335525"/>
            <a:ext cx="1660379" cy="582600"/>
          </a:xfrm>
          <a:prstGeom prst="rect">
            <a:avLst/>
          </a:prstGeom>
          <a:noFill/>
          <a:ln>
            <a:noFill/>
          </a:ln>
        </p:spPr>
      </p:pic>
      <p:pic>
        <p:nvPicPr>
          <p:cNvPr id="385" name="Google Shape;385;p28"/>
          <p:cNvPicPr preferRelativeResize="0"/>
          <p:nvPr/>
        </p:nvPicPr>
        <p:blipFill>
          <a:blip r:embed="rId4">
            <a:alphaModFix/>
          </a:blip>
          <a:stretch>
            <a:fillRect/>
          </a:stretch>
        </p:blipFill>
        <p:spPr>
          <a:xfrm>
            <a:off x="2304788" y="2289000"/>
            <a:ext cx="4534424" cy="2811525"/>
          </a:xfrm>
          <a:prstGeom prst="rect">
            <a:avLst/>
          </a:prstGeom>
          <a:noFill/>
          <a:ln>
            <a:noFill/>
          </a:ln>
        </p:spPr>
      </p:pic>
      <p:pic>
        <p:nvPicPr>
          <p:cNvPr id="386" name="Google Shape;386;p28"/>
          <p:cNvPicPr preferRelativeResize="0"/>
          <p:nvPr/>
        </p:nvPicPr>
        <p:blipFill>
          <a:blip r:embed="rId5">
            <a:alphaModFix/>
          </a:blip>
          <a:stretch>
            <a:fillRect/>
          </a:stretch>
        </p:blipFill>
        <p:spPr>
          <a:xfrm>
            <a:off x="1388188" y="665125"/>
            <a:ext cx="6367624" cy="1537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9"/>
          <p:cNvSpPr txBox="1"/>
          <p:nvPr>
            <p:ph type="title"/>
          </p:nvPr>
        </p:nvSpPr>
        <p:spPr>
          <a:xfrm>
            <a:off x="1303650" y="356800"/>
            <a:ext cx="7030500" cy="999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Price changing based on the distance range</a:t>
            </a:r>
            <a:endParaRPr/>
          </a:p>
        </p:txBody>
      </p:sp>
      <p:sp>
        <p:nvSpPr>
          <p:cNvPr id="392" name="Google Shape;392;p29"/>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3" name="Google Shape;393;p29"/>
          <p:cNvPicPr preferRelativeResize="0"/>
          <p:nvPr/>
        </p:nvPicPr>
        <p:blipFill>
          <a:blip r:embed="rId3">
            <a:alphaModFix/>
          </a:blip>
          <a:stretch>
            <a:fillRect/>
          </a:stretch>
        </p:blipFill>
        <p:spPr>
          <a:xfrm>
            <a:off x="4369475" y="3240125"/>
            <a:ext cx="4356500" cy="1827250"/>
          </a:xfrm>
          <a:prstGeom prst="rect">
            <a:avLst/>
          </a:prstGeom>
          <a:noFill/>
          <a:ln>
            <a:noFill/>
          </a:ln>
        </p:spPr>
      </p:pic>
      <p:pic>
        <p:nvPicPr>
          <p:cNvPr id="394" name="Google Shape;394;p29"/>
          <p:cNvPicPr preferRelativeResize="0"/>
          <p:nvPr/>
        </p:nvPicPr>
        <p:blipFill>
          <a:blip r:embed="rId4">
            <a:alphaModFix/>
          </a:blip>
          <a:stretch>
            <a:fillRect/>
          </a:stretch>
        </p:blipFill>
        <p:spPr>
          <a:xfrm>
            <a:off x="227425" y="2042050"/>
            <a:ext cx="3672851" cy="2814907"/>
          </a:xfrm>
          <a:prstGeom prst="rect">
            <a:avLst/>
          </a:prstGeom>
          <a:noFill/>
          <a:ln>
            <a:noFill/>
          </a:ln>
        </p:spPr>
      </p:pic>
      <p:pic>
        <p:nvPicPr>
          <p:cNvPr id="395" name="Google Shape;395;p29"/>
          <p:cNvPicPr preferRelativeResize="0"/>
          <p:nvPr/>
        </p:nvPicPr>
        <p:blipFill>
          <a:blip r:embed="rId5">
            <a:alphaModFix/>
          </a:blip>
          <a:stretch>
            <a:fillRect/>
          </a:stretch>
        </p:blipFill>
        <p:spPr>
          <a:xfrm>
            <a:off x="4008975" y="990850"/>
            <a:ext cx="5077500" cy="2135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0"/>
          <p:cNvSpPr txBox="1"/>
          <p:nvPr>
            <p:ph type="title"/>
          </p:nvPr>
        </p:nvSpPr>
        <p:spPr>
          <a:xfrm>
            <a:off x="1246500" y="2833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What About Safety? How safe are the </a:t>
            </a:r>
            <a:endParaRPr>
              <a:solidFill>
                <a:schemeClr val="lt1"/>
              </a:solidFill>
            </a:endParaRPr>
          </a:p>
          <a:p>
            <a:pPr indent="0" lvl="0" marL="0" rtl="0" algn="l">
              <a:spcBef>
                <a:spcPts val="0"/>
              </a:spcBef>
              <a:spcAft>
                <a:spcPts val="0"/>
              </a:spcAft>
              <a:buNone/>
            </a:pPr>
            <a:r>
              <a:rPr lang="en">
                <a:solidFill>
                  <a:schemeClr val="lt1"/>
                </a:solidFill>
              </a:rPr>
              <a:t>Counties of Georgia?</a:t>
            </a:r>
            <a:endParaRPr>
              <a:solidFill>
                <a:schemeClr val="lt1"/>
              </a:solidFill>
            </a:endParaRPr>
          </a:p>
          <a:p>
            <a:pPr indent="0" lvl="0" marL="0" rtl="0" algn="l">
              <a:lnSpc>
                <a:spcPct val="115000"/>
              </a:lnSpc>
              <a:spcBef>
                <a:spcPts val="1800"/>
              </a:spcBef>
              <a:spcAft>
                <a:spcPts val="0"/>
              </a:spcAft>
              <a:buNone/>
            </a:pPr>
            <a:r>
              <a:rPr lang="en" sz="1700">
                <a:solidFill>
                  <a:srgbClr val="000000"/>
                </a:solidFill>
                <a:latin typeface="Arial"/>
                <a:ea typeface="Arial"/>
                <a:cs typeface="Arial"/>
                <a:sym typeface="Arial"/>
              </a:rPr>
              <a:t>Correlation between Crime rate and distance from the center of ATL</a:t>
            </a:r>
            <a:endParaRPr sz="1700">
              <a:solidFill>
                <a:srgbClr val="000000"/>
              </a:solidFill>
              <a:latin typeface="Arial"/>
              <a:ea typeface="Arial"/>
              <a:cs typeface="Arial"/>
              <a:sym typeface="Arial"/>
            </a:endParaRPr>
          </a:p>
          <a:p>
            <a:pPr indent="0" lvl="0" marL="0" rtl="0" algn="l">
              <a:spcBef>
                <a:spcPts val="400"/>
              </a:spcBef>
              <a:spcAft>
                <a:spcPts val="0"/>
              </a:spcAft>
              <a:buNone/>
            </a:pPr>
            <a:r>
              <a:t/>
            </a:r>
            <a:endParaRPr>
              <a:solidFill>
                <a:schemeClr val="lt1"/>
              </a:solidFill>
            </a:endParaRPr>
          </a:p>
        </p:txBody>
      </p:sp>
      <p:pic>
        <p:nvPicPr>
          <p:cNvPr id="401" name="Google Shape;401;p30"/>
          <p:cNvPicPr preferRelativeResize="0"/>
          <p:nvPr/>
        </p:nvPicPr>
        <p:blipFill>
          <a:blip r:embed="rId3">
            <a:alphaModFix/>
          </a:blip>
          <a:stretch>
            <a:fillRect/>
          </a:stretch>
        </p:blipFill>
        <p:spPr>
          <a:xfrm>
            <a:off x="152400" y="1750275"/>
            <a:ext cx="4909992" cy="3240824"/>
          </a:xfrm>
          <a:prstGeom prst="rect">
            <a:avLst/>
          </a:prstGeom>
          <a:noFill/>
          <a:ln>
            <a:noFill/>
          </a:ln>
        </p:spPr>
      </p:pic>
      <p:sp>
        <p:nvSpPr>
          <p:cNvPr id="402" name="Google Shape;402;p30"/>
          <p:cNvSpPr txBox="1"/>
          <p:nvPr/>
        </p:nvSpPr>
        <p:spPr>
          <a:xfrm>
            <a:off x="5473025" y="2091775"/>
            <a:ext cx="3080400" cy="12621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aven Pro"/>
                <a:ea typeface="Maven Pro"/>
                <a:cs typeface="Maven Pro"/>
                <a:sym typeface="Maven Pro"/>
              </a:rPr>
              <a:t>Based on the plot, it seems like there's a weak negative correlation between the crime rate and the distance from Atlanta. Overall, the crime rates are low in Georgia. </a:t>
            </a:r>
            <a:endParaRPr>
              <a:latin typeface="Maven Pro"/>
              <a:ea typeface="Maven Pro"/>
              <a:cs typeface="Maven Pro"/>
              <a:sym typeface="Maven Pro"/>
            </a:endParaRPr>
          </a:p>
        </p:txBody>
      </p:sp>
      <p:sp>
        <p:nvSpPr>
          <p:cNvPr id="403" name="Google Shape;403;p30"/>
          <p:cNvSpPr txBox="1"/>
          <p:nvPr/>
        </p:nvSpPr>
        <p:spPr>
          <a:xfrm>
            <a:off x="5473025" y="3401800"/>
            <a:ext cx="2922900" cy="10467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aven Pro"/>
                <a:ea typeface="Maven Pro"/>
                <a:cs typeface="Maven Pro"/>
                <a:sym typeface="Maven Pro"/>
              </a:rPr>
              <a:t>Since the distance does not matter, we </a:t>
            </a:r>
            <a:r>
              <a:rPr lang="en">
                <a:latin typeface="Maven Pro"/>
                <a:ea typeface="Maven Pro"/>
                <a:cs typeface="Maven Pro"/>
                <a:sym typeface="Maven Pro"/>
              </a:rPr>
              <a:t>would</a:t>
            </a:r>
            <a:r>
              <a:rPr lang="en">
                <a:latin typeface="Maven Pro"/>
                <a:ea typeface="Maven Pro"/>
                <a:cs typeface="Maven Pro"/>
                <a:sym typeface="Maven Pro"/>
              </a:rPr>
              <a:t> have to look at the crime rates in the counties where Paul is interested to move. </a:t>
            </a:r>
            <a:endParaRPr>
              <a:latin typeface="Maven Pro"/>
              <a:ea typeface="Maven Pro"/>
              <a:cs typeface="Maven Pro"/>
              <a:sym typeface="Maven Pro"/>
            </a:endParaRPr>
          </a:p>
        </p:txBody>
      </p:sp>
      <p:pic>
        <p:nvPicPr>
          <p:cNvPr id="404" name="Google Shape;404;p30"/>
          <p:cNvPicPr preferRelativeResize="0"/>
          <p:nvPr/>
        </p:nvPicPr>
        <p:blipFill>
          <a:blip r:embed="rId4">
            <a:alphaModFix/>
          </a:blip>
          <a:stretch>
            <a:fillRect/>
          </a:stretch>
        </p:blipFill>
        <p:spPr>
          <a:xfrm>
            <a:off x="3683917" y="1972050"/>
            <a:ext cx="1212089" cy="504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On My Mind</a:t>
            </a:r>
            <a:endParaRPr>
              <a:solidFill>
                <a:schemeClr val="lt1"/>
              </a:solidFill>
            </a:endParaRPr>
          </a:p>
        </p:txBody>
      </p:sp>
      <p:sp>
        <p:nvSpPr>
          <p:cNvPr id="410" name="Google Shape;410;p31"/>
          <p:cNvSpPr txBox="1"/>
          <p:nvPr>
            <p:ph idx="1" type="body"/>
          </p:nvPr>
        </p:nvSpPr>
        <p:spPr>
          <a:xfrm>
            <a:off x="1384075" y="1459775"/>
            <a:ext cx="2706900" cy="248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latin typeface="Maven Pro"/>
                <a:ea typeface="Maven Pro"/>
                <a:cs typeface="Maven Pro"/>
                <a:sym typeface="Maven Pro"/>
              </a:rPr>
              <a:t>Coweta County</a:t>
            </a:r>
            <a:endParaRPr b="1" sz="1500">
              <a:latin typeface="Maven Pro"/>
              <a:ea typeface="Maven Pro"/>
              <a:cs typeface="Maven Pro"/>
              <a:sym typeface="Maven Pro"/>
            </a:endParaRPr>
          </a:p>
          <a:p>
            <a:pPr indent="0" lvl="0" marL="0" rtl="0" algn="l">
              <a:spcBef>
                <a:spcPts val="1200"/>
              </a:spcBef>
              <a:spcAft>
                <a:spcPts val="0"/>
              </a:spcAft>
              <a:buNone/>
            </a:pPr>
            <a:r>
              <a:rPr b="1" lang="en" sz="1500">
                <a:latin typeface="Maven Pro"/>
                <a:ea typeface="Maven Pro"/>
                <a:cs typeface="Maven Pro"/>
                <a:sym typeface="Maven Pro"/>
              </a:rPr>
              <a:t>Chatham County</a:t>
            </a:r>
            <a:endParaRPr b="1" sz="1500">
              <a:latin typeface="Maven Pro"/>
              <a:ea typeface="Maven Pro"/>
              <a:cs typeface="Maven Pro"/>
              <a:sym typeface="Maven Pro"/>
            </a:endParaRPr>
          </a:p>
          <a:p>
            <a:pPr indent="0" lvl="0" marL="0" rtl="0" algn="l">
              <a:spcBef>
                <a:spcPts val="1200"/>
              </a:spcBef>
              <a:spcAft>
                <a:spcPts val="0"/>
              </a:spcAft>
              <a:buNone/>
            </a:pPr>
            <a:r>
              <a:rPr b="1" lang="en" sz="1500">
                <a:latin typeface="Maven Pro"/>
                <a:ea typeface="Maven Pro"/>
                <a:cs typeface="Maven Pro"/>
                <a:sym typeface="Maven Pro"/>
              </a:rPr>
              <a:t>Cherokee County</a:t>
            </a:r>
            <a:endParaRPr b="1" sz="1500">
              <a:latin typeface="Maven Pro"/>
              <a:ea typeface="Maven Pro"/>
              <a:cs typeface="Maven Pro"/>
              <a:sym typeface="Maven Pro"/>
            </a:endParaRPr>
          </a:p>
          <a:p>
            <a:pPr indent="0" lvl="0" marL="0" rtl="0" algn="l">
              <a:spcBef>
                <a:spcPts val="1200"/>
              </a:spcBef>
              <a:spcAft>
                <a:spcPts val="0"/>
              </a:spcAft>
              <a:buNone/>
            </a:pPr>
            <a:r>
              <a:rPr b="1" lang="en" sz="1500">
                <a:latin typeface="Maven Pro"/>
                <a:ea typeface="Maven Pro"/>
                <a:cs typeface="Maven Pro"/>
                <a:sym typeface="Maven Pro"/>
              </a:rPr>
              <a:t>Carroll County</a:t>
            </a:r>
            <a:endParaRPr b="1" sz="1500">
              <a:latin typeface="Maven Pro"/>
              <a:ea typeface="Maven Pro"/>
              <a:cs typeface="Maven Pro"/>
              <a:sym typeface="Maven Pro"/>
            </a:endParaRPr>
          </a:p>
          <a:p>
            <a:pPr indent="0" lvl="0" marL="0" rtl="0" algn="l">
              <a:spcBef>
                <a:spcPts val="1200"/>
              </a:spcBef>
              <a:spcAft>
                <a:spcPts val="1200"/>
              </a:spcAft>
              <a:buNone/>
            </a:pPr>
            <a:r>
              <a:rPr b="1" lang="en" sz="1500">
                <a:latin typeface="Maven Pro"/>
                <a:ea typeface="Maven Pro"/>
                <a:cs typeface="Maven Pro"/>
                <a:sym typeface="Maven Pro"/>
              </a:rPr>
              <a:t>Columbia County</a:t>
            </a:r>
            <a:endParaRPr b="1" sz="1500">
              <a:latin typeface="Maven Pro"/>
              <a:ea typeface="Maven Pro"/>
              <a:cs typeface="Maven Pro"/>
              <a:sym typeface="Maven Pro"/>
            </a:endParaRPr>
          </a:p>
        </p:txBody>
      </p:sp>
      <p:pic>
        <p:nvPicPr>
          <p:cNvPr id="411" name="Google Shape;411;p31"/>
          <p:cNvPicPr preferRelativeResize="0"/>
          <p:nvPr/>
        </p:nvPicPr>
        <p:blipFill rotWithShape="1">
          <a:blip r:embed="rId3">
            <a:alphaModFix/>
          </a:blip>
          <a:srcRect b="0" l="17834" r="14097" t="0"/>
          <a:stretch/>
        </p:blipFill>
        <p:spPr>
          <a:xfrm>
            <a:off x="4703776" y="3408404"/>
            <a:ext cx="1819801" cy="1280622"/>
          </a:xfrm>
          <a:prstGeom prst="rect">
            <a:avLst/>
          </a:prstGeom>
          <a:noFill/>
          <a:ln>
            <a:noFill/>
          </a:ln>
        </p:spPr>
      </p:pic>
      <p:pic>
        <p:nvPicPr>
          <p:cNvPr id="412" name="Google Shape;412;p31"/>
          <p:cNvPicPr preferRelativeResize="0"/>
          <p:nvPr/>
        </p:nvPicPr>
        <p:blipFill rotWithShape="1">
          <a:blip r:embed="rId4">
            <a:alphaModFix/>
          </a:blip>
          <a:srcRect b="0" l="23267" r="17798" t="17681"/>
          <a:stretch/>
        </p:blipFill>
        <p:spPr>
          <a:xfrm>
            <a:off x="3594850" y="1597874"/>
            <a:ext cx="1610701" cy="1531759"/>
          </a:xfrm>
          <a:prstGeom prst="rect">
            <a:avLst/>
          </a:prstGeom>
          <a:noFill/>
          <a:ln>
            <a:noFill/>
          </a:ln>
        </p:spPr>
      </p:pic>
      <p:pic>
        <p:nvPicPr>
          <p:cNvPr id="413" name="Google Shape;413;p31"/>
          <p:cNvPicPr preferRelativeResize="0"/>
          <p:nvPr/>
        </p:nvPicPr>
        <p:blipFill rotWithShape="1">
          <a:blip r:embed="rId5">
            <a:alphaModFix/>
          </a:blip>
          <a:srcRect b="0" l="10808" r="10980" t="0"/>
          <a:stretch/>
        </p:blipFill>
        <p:spPr>
          <a:xfrm>
            <a:off x="5112900" y="139851"/>
            <a:ext cx="1610700" cy="1458014"/>
          </a:xfrm>
          <a:prstGeom prst="rect">
            <a:avLst/>
          </a:prstGeom>
          <a:noFill/>
          <a:ln>
            <a:noFill/>
          </a:ln>
        </p:spPr>
      </p:pic>
      <p:pic>
        <p:nvPicPr>
          <p:cNvPr id="414" name="Google Shape;414;p31"/>
          <p:cNvPicPr preferRelativeResize="0"/>
          <p:nvPr/>
        </p:nvPicPr>
        <p:blipFill rotWithShape="1">
          <a:blip r:embed="rId6">
            <a:alphaModFix/>
          </a:blip>
          <a:srcRect b="12403" l="22515" r="26044" t="0"/>
          <a:stretch/>
        </p:blipFill>
        <p:spPr>
          <a:xfrm>
            <a:off x="7347600" y="3500575"/>
            <a:ext cx="1454725" cy="1316825"/>
          </a:xfrm>
          <a:prstGeom prst="rect">
            <a:avLst/>
          </a:prstGeom>
          <a:noFill/>
          <a:ln>
            <a:noFill/>
          </a:ln>
        </p:spPr>
      </p:pic>
      <p:pic>
        <p:nvPicPr>
          <p:cNvPr id="415" name="Google Shape;415;p31"/>
          <p:cNvPicPr preferRelativeResize="0"/>
          <p:nvPr/>
        </p:nvPicPr>
        <p:blipFill rotWithShape="1">
          <a:blip r:embed="rId7">
            <a:alphaModFix/>
          </a:blip>
          <a:srcRect b="0" l="15227" r="14010" t="0"/>
          <a:stretch/>
        </p:blipFill>
        <p:spPr>
          <a:xfrm>
            <a:off x="6723600" y="1718075"/>
            <a:ext cx="1610700" cy="1428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056750" y="576550"/>
            <a:ext cx="7030500" cy="9993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en">
                <a:solidFill>
                  <a:schemeClr val="lt1"/>
                </a:solidFill>
              </a:rPr>
              <a:t>Who Are We?</a:t>
            </a:r>
            <a:r>
              <a:rPr lang="en"/>
              <a:t>  </a:t>
            </a:r>
            <a:endParaRPr/>
          </a:p>
        </p:txBody>
      </p:sp>
      <p:sp>
        <p:nvSpPr>
          <p:cNvPr id="285" name="Google Shape;285;p14"/>
          <p:cNvSpPr txBox="1"/>
          <p:nvPr>
            <p:ph idx="1" type="body"/>
          </p:nvPr>
        </p:nvSpPr>
        <p:spPr>
          <a:xfrm>
            <a:off x="230650" y="1795850"/>
            <a:ext cx="2932800" cy="2817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9900FF"/>
              </a:buClr>
              <a:buSzPts val="1600"/>
              <a:buFont typeface="Comic Sans MS"/>
              <a:buChar char="●"/>
            </a:pPr>
            <a:r>
              <a:rPr b="1" lang="en" sz="1600">
                <a:solidFill>
                  <a:srgbClr val="9900FF"/>
                </a:solidFill>
                <a:latin typeface="Comic Sans MS"/>
                <a:ea typeface="Comic Sans MS"/>
                <a:cs typeface="Comic Sans MS"/>
                <a:sym typeface="Comic Sans MS"/>
              </a:rPr>
              <a:t>Maheen Abdulwaheed</a:t>
            </a:r>
            <a:endParaRPr b="1" sz="1600">
              <a:solidFill>
                <a:srgbClr val="9900FF"/>
              </a:solidFill>
              <a:latin typeface="Comic Sans MS"/>
              <a:ea typeface="Comic Sans MS"/>
              <a:cs typeface="Comic Sans MS"/>
              <a:sym typeface="Comic Sans MS"/>
            </a:endParaRPr>
          </a:p>
          <a:p>
            <a:pPr indent="-342900" lvl="0" marL="457200" rtl="0" algn="l">
              <a:spcBef>
                <a:spcPts val="0"/>
              </a:spcBef>
              <a:spcAft>
                <a:spcPts val="0"/>
              </a:spcAft>
              <a:buClr>
                <a:srgbClr val="0B5394"/>
              </a:buClr>
              <a:buSzPts val="1800"/>
              <a:buFont typeface="Bree Serif"/>
              <a:buChar char="●"/>
            </a:pPr>
            <a:r>
              <a:rPr lang="en" sz="1800">
                <a:solidFill>
                  <a:srgbClr val="0B5394"/>
                </a:solidFill>
                <a:latin typeface="Bree Serif"/>
                <a:ea typeface="Bree Serif"/>
                <a:cs typeface="Bree Serif"/>
                <a:sym typeface="Bree Serif"/>
              </a:rPr>
              <a:t>Huda Alghazouli</a:t>
            </a:r>
            <a:endParaRPr sz="1800">
              <a:solidFill>
                <a:srgbClr val="0B5394"/>
              </a:solidFill>
              <a:latin typeface="Bree Serif"/>
              <a:ea typeface="Bree Serif"/>
              <a:cs typeface="Bree Serif"/>
              <a:sym typeface="Bree Serif"/>
            </a:endParaRPr>
          </a:p>
          <a:p>
            <a:pPr indent="-330200" lvl="0" marL="457200" rtl="0" algn="l">
              <a:spcBef>
                <a:spcPts val="0"/>
              </a:spcBef>
              <a:spcAft>
                <a:spcPts val="0"/>
              </a:spcAft>
              <a:buClr>
                <a:srgbClr val="D0E0E3"/>
              </a:buClr>
              <a:buSzPts val="1600"/>
              <a:buFont typeface="Maven Pro"/>
              <a:buChar char="●"/>
            </a:pPr>
            <a:r>
              <a:rPr b="1" lang="en" sz="1600">
                <a:solidFill>
                  <a:srgbClr val="D0E0E3"/>
                </a:solidFill>
                <a:latin typeface="Maven Pro"/>
                <a:ea typeface="Maven Pro"/>
                <a:cs typeface="Maven Pro"/>
                <a:sym typeface="Maven Pro"/>
              </a:rPr>
              <a:t>Andres Almaraz</a:t>
            </a:r>
            <a:endParaRPr b="1" sz="1600">
              <a:solidFill>
                <a:srgbClr val="D0E0E3"/>
              </a:solidFill>
              <a:latin typeface="Maven Pro"/>
              <a:ea typeface="Maven Pro"/>
              <a:cs typeface="Maven Pro"/>
              <a:sym typeface="Maven Pro"/>
            </a:endParaRPr>
          </a:p>
          <a:p>
            <a:pPr indent="-330200" lvl="0" marL="457200" rtl="0" algn="l">
              <a:spcBef>
                <a:spcPts val="0"/>
              </a:spcBef>
              <a:spcAft>
                <a:spcPts val="0"/>
              </a:spcAft>
              <a:buClr>
                <a:srgbClr val="FF0000"/>
              </a:buClr>
              <a:buSzPts val="1600"/>
              <a:buFont typeface="Lobster"/>
              <a:buChar char="●"/>
            </a:pPr>
            <a:r>
              <a:rPr lang="en" sz="1600">
                <a:solidFill>
                  <a:srgbClr val="FF0000"/>
                </a:solidFill>
                <a:latin typeface="Lobster"/>
                <a:ea typeface="Lobster"/>
                <a:cs typeface="Lobster"/>
                <a:sym typeface="Lobster"/>
              </a:rPr>
              <a:t>Gautam Iyer</a:t>
            </a:r>
            <a:endParaRPr sz="1600">
              <a:solidFill>
                <a:srgbClr val="FF0000"/>
              </a:solidFill>
              <a:latin typeface="Lobster"/>
              <a:ea typeface="Lobster"/>
              <a:cs typeface="Lobster"/>
              <a:sym typeface="Lobster"/>
            </a:endParaRPr>
          </a:p>
          <a:p>
            <a:pPr indent="-330200" lvl="0" marL="457200" rtl="0" algn="l">
              <a:spcBef>
                <a:spcPts val="0"/>
              </a:spcBef>
              <a:spcAft>
                <a:spcPts val="0"/>
              </a:spcAft>
              <a:buClr>
                <a:srgbClr val="222529"/>
              </a:buClr>
              <a:buSzPts val="1600"/>
              <a:buFont typeface="Maven Pro"/>
              <a:buChar char="●"/>
            </a:pPr>
            <a:r>
              <a:rPr b="1" lang="en" sz="1900">
                <a:solidFill>
                  <a:srgbClr val="E69138"/>
                </a:solidFill>
                <a:latin typeface="Caveat"/>
                <a:ea typeface="Caveat"/>
                <a:cs typeface="Caveat"/>
                <a:sym typeface="Caveat"/>
              </a:rPr>
              <a:t>W</a:t>
            </a:r>
            <a:r>
              <a:rPr b="1" lang="en" sz="1600">
                <a:solidFill>
                  <a:srgbClr val="E69138"/>
                </a:solidFill>
                <a:latin typeface="Caveat"/>
                <a:ea typeface="Caveat"/>
                <a:cs typeface="Caveat"/>
                <a:sym typeface="Caveat"/>
              </a:rPr>
              <a:t>illiam</a:t>
            </a:r>
            <a:r>
              <a:rPr b="1" i="1" lang="en" sz="1600">
                <a:solidFill>
                  <a:srgbClr val="222529"/>
                </a:solidFill>
                <a:latin typeface="Caveat"/>
                <a:ea typeface="Caveat"/>
                <a:cs typeface="Caveat"/>
                <a:sym typeface="Caveat"/>
              </a:rPr>
              <a:t> </a:t>
            </a:r>
            <a:r>
              <a:rPr b="1" i="1" lang="en" sz="1900">
                <a:solidFill>
                  <a:srgbClr val="E69138"/>
                </a:solidFill>
                <a:latin typeface="Caveat"/>
                <a:ea typeface="Caveat"/>
                <a:cs typeface="Caveat"/>
                <a:sym typeface="Caveat"/>
              </a:rPr>
              <a:t>M</a:t>
            </a:r>
            <a:r>
              <a:rPr b="1" lang="en" sz="1900">
                <a:solidFill>
                  <a:srgbClr val="E69138"/>
                </a:solidFill>
                <a:latin typeface="Caveat"/>
                <a:ea typeface="Caveat"/>
                <a:cs typeface="Caveat"/>
                <a:sym typeface="Caveat"/>
              </a:rPr>
              <a:t> </a:t>
            </a:r>
            <a:r>
              <a:rPr b="1" i="1" lang="en" sz="1900">
                <a:solidFill>
                  <a:srgbClr val="E69138"/>
                </a:solidFill>
                <a:latin typeface="Caveat"/>
                <a:ea typeface="Caveat"/>
                <a:cs typeface="Caveat"/>
                <a:sym typeface="Caveat"/>
              </a:rPr>
              <a:t>M</a:t>
            </a:r>
            <a:r>
              <a:rPr b="1" i="1" lang="en" sz="1700">
                <a:solidFill>
                  <a:srgbClr val="E69138"/>
                </a:solidFill>
                <a:latin typeface="Caveat"/>
                <a:ea typeface="Caveat"/>
                <a:cs typeface="Caveat"/>
                <a:sym typeface="Caveat"/>
              </a:rPr>
              <a:t>ills</a:t>
            </a:r>
            <a:endParaRPr b="1" i="1" sz="1700">
              <a:solidFill>
                <a:srgbClr val="E69138"/>
              </a:solidFill>
              <a:latin typeface="Caveat"/>
              <a:ea typeface="Caveat"/>
              <a:cs typeface="Caveat"/>
              <a:sym typeface="Caveat"/>
            </a:endParaRPr>
          </a:p>
          <a:p>
            <a:pPr indent="-330200" lvl="0" marL="457200" rtl="0" algn="l">
              <a:spcBef>
                <a:spcPts val="0"/>
              </a:spcBef>
              <a:spcAft>
                <a:spcPts val="0"/>
              </a:spcAft>
              <a:buClr>
                <a:srgbClr val="222529"/>
              </a:buClr>
              <a:buSzPts val="1600"/>
              <a:buFont typeface="Maven Pro"/>
              <a:buChar char="●"/>
            </a:pPr>
            <a:r>
              <a:rPr b="1" lang="en" sz="1600">
                <a:solidFill>
                  <a:srgbClr val="222529"/>
                </a:solidFill>
                <a:latin typeface="Maven Pro"/>
                <a:ea typeface="Maven Pro"/>
                <a:cs typeface="Maven Pro"/>
                <a:sym typeface="Maven Pro"/>
              </a:rPr>
              <a:t>Ashley Moore</a:t>
            </a:r>
            <a:endParaRPr b="1" sz="1600">
              <a:solidFill>
                <a:srgbClr val="222529"/>
              </a:solidFill>
              <a:latin typeface="Maven Pro"/>
              <a:ea typeface="Maven Pro"/>
              <a:cs typeface="Maven Pro"/>
              <a:sym typeface="Maven Pro"/>
            </a:endParaRPr>
          </a:p>
          <a:p>
            <a:pPr indent="-330200" lvl="0" marL="457200" rtl="0" algn="l">
              <a:spcBef>
                <a:spcPts val="0"/>
              </a:spcBef>
              <a:spcAft>
                <a:spcPts val="0"/>
              </a:spcAft>
              <a:buClr>
                <a:srgbClr val="3C78D8"/>
              </a:buClr>
              <a:buSzPts val="1600"/>
              <a:buFont typeface="Comic Sans MS"/>
              <a:buChar char="●"/>
            </a:pPr>
            <a:r>
              <a:rPr b="1" lang="en" sz="1600">
                <a:solidFill>
                  <a:srgbClr val="3C78D8"/>
                </a:solidFill>
                <a:latin typeface="Comic Sans MS"/>
                <a:ea typeface="Comic Sans MS"/>
                <a:cs typeface="Comic Sans MS"/>
                <a:sym typeface="Comic Sans MS"/>
              </a:rPr>
              <a:t>Sarje Page</a:t>
            </a:r>
            <a:endParaRPr b="1" sz="1600">
              <a:solidFill>
                <a:srgbClr val="3C78D8"/>
              </a:solidFill>
              <a:latin typeface="Comic Sans MS"/>
              <a:ea typeface="Comic Sans MS"/>
              <a:cs typeface="Comic Sans MS"/>
              <a:sym typeface="Comic Sans MS"/>
            </a:endParaRPr>
          </a:p>
          <a:p>
            <a:pPr indent="-330200" lvl="0" marL="457200" rtl="0" algn="l">
              <a:spcBef>
                <a:spcPts val="0"/>
              </a:spcBef>
              <a:spcAft>
                <a:spcPts val="0"/>
              </a:spcAft>
              <a:buClr>
                <a:srgbClr val="D5A6BD"/>
              </a:buClr>
              <a:buSzPts val="1600"/>
              <a:buFont typeface="Maven Pro"/>
              <a:buChar char="●"/>
            </a:pPr>
            <a:r>
              <a:rPr b="1" lang="en" sz="1600">
                <a:solidFill>
                  <a:srgbClr val="D5A6BD"/>
                </a:solidFill>
                <a:latin typeface="Maven Pro"/>
                <a:ea typeface="Maven Pro"/>
                <a:cs typeface="Maven Pro"/>
                <a:sym typeface="Maven Pro"/>
              </a:rPr>
              <a:t>Vinika Patel</a:t>
            </a:r>
            <a:endParaRPr b="1" sz="1600">
              <a:solidFill>
                <a:srgbClr val="D5A6BD"/>
              </a:solidFill>
              <a:latin typeface="Maven Pro"/>
              <a:ea typeface="Maven Pro"/>
              <a:cs typeface="Maven Pro"/>
              <a:sym typeface="Maven Pro"/>
            </a:endParaRPr>
          </a:p>
          <a:p>
            <a:pPr indent="-330200" lvl="0" marL="457200" rtl="0" algn="l">
              <a:spcBef>
                <a:spcPts val="0"/>
              </a:spcBef>
              <a:spcAft>
                <a:spcPts val="0"/>
              </a:spcAft>
              <a:buClr>
                <a:srgbClr val="741B47"/>
              </a:buClr>
              <a:buSzPts val="1600"/>
              <a:buFont typeface="Pacifico"/>
              <a:buChar char="●"/>
            </a:pPr>
            <a:r>
              <a:rPr b="1" lang="en" sz="1600">
                <a:solidFill>
                  <a:srgbClr val="741B47"/>
                </a:solidFill>
                <a:latin typeface="Pacifico"/>
                <a:ea typeface="Pacifico"/>
                <a:cs typeface="Pacifico"/>
                <a:sym typeface="Pacifico"/>
              </a:rPr>
              <a:t>Sheyla Perez Nazco</a:t>
            </a:r>
            <a:endParaRPr b="1" sz="1600">
              <a:solidFill>
                <a:srgbClr val="741B47"/>
              </a:solidFill>
              <a:latin typeface="Pacifico"/>
              <a:ea typeface="Pacifico"/>
              <a:cs typeface="Pacifico"/>
              <a:sym typeface="Pacifico"/>
            </a:endParaRPr>
          </a:p>
        </p:txBody>
      </p:sp>
      <p:sp>
        <p:nvSpPr>
          <p:cNvPr id="286" name="Google Shape;286;p14"/>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7" name="Google Shape;287;p14"/>
          <p:cNvPicPr preferRelativeResize="0"/>
          <p:nvPr/>
        </p:nvPicPr>
        <p:blipFill rotWithShape="1">
          <a:blip r:embed="rId3">
            <a:alphaModFix/>
          </a:blip>
          <a:srcRect b="9837" l="1550" r="1559" t="13487"/>
          <a:stretch/>
        </p:blipFill>
        <p:spPr>
          <a:xfrm>
            <a:off x="3090400" y="1408700"/>
            <a:ext cx="5572725" cy="3387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2"/>
          <p:cNvSpPr txBox="1"/>
          <p:nvPr>
            <p:ph type="title"/>
          </p:nvPr>
        </p:nvSpPr>
        <p:spPr>
          <a:xfrm>
            <a:off x="1174875" y="7131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Crime Rates and 1 Bedroom Rent</a:t>
            </a:r>
            <a:endParaRPr>
              <a:solidFill>
                <a:schemeClr val="lt1"/>
              </a:solidFill>
            </a:endParaRPr>
          </a:p>
        </p:txBody>
      </p:sp>
      <p:pic>
        <p:nvPicPr>
          <p:cNvPr id="421" name="Google Shape;421;p32"/>
          <p:cNvPicPr preferRelativeResize="0"/>
          <p:nvPr/>
        </p:nvPicPr>
        <p:blipFill>
          <a:blip r:embed="rId3">
            <a:alphaModFix/>
          </a:blip>
          <a:stretch>
            <a:fillRect/>
          </a:stretch>
        </p:blipFill>
        <p:spPr>
          <a:xfrm>
            <a:off x="1174875" y="1317183"/>
            <a:ext cx="6782075" cy="341504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3"/>
          <p:cNvSpPr txBox="1"/>
          <p:nvPr>
            <p:ph type="title"/>
          </p:nvPr>
        </p:nvSpPr>
        <p:spPr>
          <a:xfrm>
            <a:off x="1237125" y="1731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3700">
                <a:solidFill>
                  <a:schemeClr val="lt1"/>
                </a:solidFill>
                <a:latin typeface="Maven Pro Medium"/>
                <a:ea typeface="Maven Pro Medium"/>
                <a:cs typeface="Maven Pro Medium"/>
                <a:sym typeface="Maven Pro Medium"/>
              </a:rPr>
              <a:t>Leasing Office</a:t>
            </a:r>
            <a:endParaRPr b="0" sz="3700">
              <a:solidFill>
                <a:schemeClr val="lt1"/>
              </a:solidFill>
              <a:latin typeface="Maven Pro Medium"/>
              <a:ea typeface="Maven Pro Medium"/>
              <a:cs typeface="Maven Pro Medium"/>
              <a:sym typeface="Maven Pro Medium"/>
            </a:endParaRPr>
          </a:p>
        </p:txBody>
      </p:sp>
      <p:pic>
        <p:nvPicPr>
          <p:cNvPr id="427" name="Google Shape;427;p33"/>
          <p:cNvPicPr preferRelativeResize="0"/>
          <p:nvPr/>
        </p:nvPicPr>
        <p:blipFill>
          <a:blip r:embed="rId3">
            <a:alphaModFix/>
          </a:blip>
          <a:stretch>
            <a:fillRect/>
          </a:stretch>
        </p:blipFill>
        <p:spPr>
          <a:xfrm>
            <a:off x="5158425" y="1241500"/>
            <a:ext cx="3919151" cy="1912025"/>
          </a:xfrm>
          <a:prstGeom prst="rect">
            <a:avLst/>
          </a:prstGeom>
          <a:noFill/>
          <a:ln>
            <a:noFill/>
          </a:ln>
        </p:spPr>
      </p:pic>
      <p:pic>
        <p:nvPicPr>
          <p:cNvPr id="428" name="Google Shape;428;p33"/>
          <p:cNvPicPr preferRelativeResize="0"/>
          <p:nvPr/>
        </p:nvPicPr>
        <p:blipFill>
          <a:blip r:embed="rId4">
            <a:alphaModFix/>
          </a:blip>
          <a:stretch>
            <a:fillRect/>
          </a:stretch>
        </p:blipFill>
        <p:spPr>
          <a:xfrm>
            <a:off x="54800" y="2096950"/>
            <a:ext cx="5060126" cy="2334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434" name="Google Shape;434;p34"/>
          <p:cNvSpPr txBox="1"/>
          <p:nvPr>
            <p:ph idx="2" type="body"/>
          </p:nvPr>
        </p:nvSpPr>
        <p:spPr>
          <a:xfrm>
            <a:off x="1232150" y="1418400"/>
            <a:ext cx="7101900" cy="3113100"/>
          </a:xfrm>
          <a:prstGeom prst="rect">
            <a:avLst/>
          </a:prstGeom>
        </p:spPr>
        <p:txBody>
          <a:bodyPr anchorCtr="0" anchor="t" bIns="91425" lIns="91425" spcFirstLastPara="1" rIns="91425" wrap="square" tIns="91425">
            <a:normAutofit fontScale="77500"/>
          </a:bodyPr>
          <a:lstStyle/>
          <a:p>
            <a:pPr indent="-318051" lvl="0" marL="457200" rtl="0" algn="l">
              <a:spcBef>
                <a:spcPts val="0"/>
              </a:spcBef>
              <a:spcAft>
                <a:spcPts val="0"/>
              </a:spcAft>
              <a:buSzPct val="100000"/>
              <a:buFont typeface="Maven Pro Medium"/>
              <a:buAutoNum type="arabicParenR"/>
            </a:pPr>
            <a:r>
              <a:rPr lang="en" sz="1817">
                <a:latin typeface="Maven Pro Medium"/>
                <a:ea typeface="Maven Pro Medium"/>
                <a:cs typeface="Maven Pro Medium"/>
                <a:sym typeface="Maven Pro Medium"/>
              </a:rPr>
              <a:t>From the Data collected, cleaned, merged and calculated based on States, counties, distance, crime rates and rents, we conclude that the best place for Paul to live in and move to is Columbia County. The rent for 1 bedroom </a:t>
            </a:r>
            <a:r>
              <a:rPr lang="en" sz="1817">
                <a:latin typeface="Maven Pro Medium"/>
                <a:ea typeface="Maven Pro Medium"/>
                <a:cs typeface="Maven Pro Medium"/>
                <a:sym typeface="Maven Pro Medium"/>
              </a:rPr>
              <a:t>apartment</a:t>
            </a:r>
            <a:r>
              <a:rPr lang="en" sz="1817">
                <a:latin typeface="Maven Pro Medium"/>
                <a:ea typeface="Maven Pro Medium"/>
                <a:cs typeface="Maven Pro Medium"/>
                <a:sym typeface="Maven Pro Medium"/>
              </a:rPr>
              <a:t> is </a:t>
            </a:r>
            <a:r>
              <a:rPr lang="en" sz="1817">
                <a:latin typeface="Maven Pro Medium"/>
                <a:ea typeface="Maven Pro Medium"/>
                <a:cs typeface="Maven Pro Medium"/>
                <a:sym typeface="Maven Pro Medium"/>
              </a:rPr>
              <a:t>affordable</a:t>
            </a:r>
            <a:r>
              <a:rPr lang="en" sz="1817">
                <a:latin typeface="Maven Pro Medium"/>
                <a:ea typeface="Maven Pro Medium"/>
                <a:cs typeface="Maven Pro Medium"/>
                <a:sym typeface="Maven Pro Medium"/>
              </a:rPr>
              <a:t> as compared to the other counties and it is the safest place to live in as compared to the other counties that Paul selected. </a:t>
            </a:r>
            <a:endParaRPr sz="1817">
              <a:latin typeface="Maven Pro Medium"/>
              <a:ea typeface="Maven Pro Medium"/>
              <a:cs typeface="Maven Pro Medium"/>
              <a:sym typeface="Maven Pro Medium"/>
            </a:endParaRPr>
          </a:p>
          <a:p>
            <a:pPr indent="0" lvl="0" marL="457200" rtl="0" algn="l">
              <a:spcBef>
                <a:spcPts val="1200"/>
              </a:spcBef>
              <a:spcAft>
                <a:spcPts val="0"/>
              </a:spcAft>
              <a:buNone/>
            </a:pPr>
            <a:r>
              <a:rPr lang="en" sz="1817">
                <a:latin typeface="Maven Pro Medium"/>
                <a:ea typeface="Maven Pro Medium"/>
                <a:cs typeface="Maven Pro Medium"/>
                <a:sym typeface="Maven Pro Medium"/>
              </a:rPr>
              <a:t> </a:t>
            </a:r>
            <a:endParaRPr sz="1817">
              <a:latin typeface="Maven Pro Medium"/>
              <a:ea typeface="Maven Pro Medium"/>
              <a:cs typeface="Maven Pro Medium"/>
              <a:sym typeface="Maven Pro Medium"/>
            </a:endParaRPr>
          </a:p>
          <a:p>
            <a:pPr indent="-318051" lvl="0" marL="457200" rtl="0" algn="l">
              <a:spcBef>
                <a:spcPts val="1200"/>
              </a:spcBef>
              <a:spcAft>
                <a:spcPts val="0"/>
              </a:spcAft>
              <a:buSzPct val="100000"/>
              <a:buFont typeface="Maven Pro Medium"/>
              <a:buAutoNum type="arabicParenR"/>
            </a:pPr>
            <a:r>
              <a:rPr lang="en" sz="1817">
                <a:latin typeface="Maven Pro Medium"/>
                <a:ea typeface="Maven Pro Medium"/>
                <a:cs typeface="Maven Pro Medium"/>
                <a:sym typeface="Maven Pro Medium"/>
              </a:rPr>
              <a:t>Columbia county has a lot of things to do outdoors like rock climbing, kayaking, water sports, golf, horseback riding and many parks for hiking. It is close to Augusta too which would be a nice weekend trip for Paul to enjoy. </a:t>
            </a:r>
            <a:endParaRPr sz="1817">
              <a:latin typeface="Maven Pro Medium"/>
              <a:ea typeface="Maven Pro Medium"/>
              <a:cs typeface="Maven Pro Medium"/>
              <a:sym typeface="Maven Pro Medium"/>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8" name="Shape 438"/>
        <p:cNvGrpSpPr/>
        <p:nvPr/>
      </p:nvGrpSpPr>
      <p:grpSpPr>
        <a:xfrm>
          <a:off x="0" y="0"/>
          <a:ext cx="0" cy="0"/>
          <a:chOff x="0" y="0"/>
          <a:chExt cx="0" cy="0"/>
        </a:xfrm>
      </p:grpSpPr>
      <p:sp>
        <p:nvSpPr>
          <p:cNvPr id="439" name="Google Shape;439;p3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Team </a:t>
            </a:r>
            <a:r>
              <a:rPr lang="en">
                <a:solidFill>
                  <a:schemeClr val="lt1"/>
                </a:solidFill>
              </a:rPr>
              <a:t>Setup</a:t>
            </a:r>
            <a:r>
              <a:rPr lang="en">
                <a:solidFill>
                  <a:schemeClr val="lt1"/>
                </a:solidFill>
              </a:rPr>
              <a:t> and </a:t>
            </a:r>
            <a:r>
              <a:rPr lang="en">
                <a:solidFill>
                  <a:schemeClr val="lt1"/>
                </a:solidFill>
              </a:rPr>
              <a:t>Coordination</a:t>
            </a:r>
            <a:r>
              <a:rPr lang="en">
                <a:solidFill>
                  <a:schemeClr val="lt1"/>
                </a:solidFill>
              </a:rPr>
              <a:t> </a:t>
            </a:r>
            <a:endParaRPr>
              <a:solidFill>
                <a:schemeClr val="lt1"/>
              </a:solidFill>
            </a:endParaRPr>
          </a:p>
        </p:txBody>
      </p:sp>
      <p:sp>
        <p:nvSpPr>
          <p:cNvPr id="440" name="Google Shape;440;p35"/>
          <p:cNvSpPr txBox="1"/>
          <p:nvPr>
            <p:ph idx="1" type="body"/>
          </p:nvPr>
        </p:nvSpPr>
        <p:spPr>
          <a:xfrm>
            <a:off x="1032800" y="1597875"/>
            <a:ext cx="3430500" cy="29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770"/>
              <a:buNone/>
            </a:pPr>
            <a:r>
              <a:rPr lang="en" sz="1100">
                <a:latin typeface="Maven Pro SemiBold"/>
                <a:ea typeface="Maven Pro SemiBold"/>
                <a:cs typeface="Maven Pro SemiBold"/>
                <a:sym typeface="Maven Pro SemiBold"/>
              </a:rPr>
              <a:t>We had a </a:t>
            </a:r>
            <a:r>
              <a:rPr lang="en" sz="1100">
                <a:latin typeface="Maven Pro SemiBold"/>
                <a:ea typeface="Maven Pro SemiBold"/>
                <a:cs typeface="Maven Pro SemiBold"/>
                <a:sym typeface="Maven Pro SemiBold"/>
              </a:rPr>
              <a:t>process</a:t>
            </a:r>
            <a:r>
              <a:rPr lang="en" sz="1100">
                <a:latin typeface="Maven Pro SemiBold"/>
                <a:ea typeface="Maven Pro SemiBold"/>
                <a:cs typeface="Maven Pro SemiBold"/>
                <a:sym typeface="Maven Pro SemiBold"/>
              </a:rPr>
              <a:t> of everyone contributing ideas one at a time to </a:t>
            </a:r>
            <a:r>
              <a:rPr lang="en" sz="1100">
                <a:latin typeface="Maven Pro SemiBold"/>
                <a:ea typeface="Maven Pro SemiBold"/>
                <a:cs typeface="Maven Pro SemiBold"/>
                <a:sym typeface="Maven Pro SemiBold"/>
              </a:rPr>
              <a:t>developed</a:t>
            </a:r>
            <a:r>
              <a:rPr lang="en" sz="1100">
                <a:latin typeface="Maven Pro SemiBold"/>
                <a:ea typeface="Maven Pro SemiBold"/>
                <a:cs typeface="Maven Pro SemiBold"/>
                <a:sym typeface="Maven Pro SemiBold"/>
              </a:rPr>
              <a:t> an </a:t>
            </a:r>
            <a:r>
              <a:rPr lang="en" sz="1100">
                <a:latin typeface="Maven Pro SemiBold"/>
                <a:ea typeface="Maven Pro SemiBold"/>
                <a:cs typeface="Maven Pro SemiBold"/>
                <a:sym typeface="Maven Pro SemiBold"/>
              </a:rPr>
              <a:t>exhausted</a:t>
            </a:r>
            <a:r>
              <a:rPr lang="en" sz="1100">
                <a:latin typeface="Maven Pro SemiBold"/>
                <a:ea typeface="Maven Pro SemiBold"/>
                <a:cs typeface="Maven Pro SemiBold"/>
                <a:sym typeface="Maven Pro SemiBold"/>
              </a:rPr>
              <a:t> list we had </a:t>
            </a:r>
            <a:r>
              <a:rPr lang="en" sz="1100">
                <a:latin typeface="Maven Pro SemiBold"/>
                <a:ea typeface="Maven Pro SemiBold"/>
                <a:cs typeface="Maven Pro SemiBold"/>
                <a:sym typeface="Maven Pro SemiBold"/>
              </a:rPr>
              <a:t>interesting in. </a:t>
            </a:r>
            <a:endParaRPr sz="1100">
              <a:latin typeface="Maven Pro SemiBold"/>
              <a:ea typeface="Maven Pro SemiBold"/>
              <a:cs typeface="Maven Pro SemiBold"/>
              <a:sym typeface="Maven Pro SemiBold"/>
            </a:endParaRPr>
          </a:p>
          <a:p>
            <a:pPr indent="0" lvl="0" marL="0" rtl="0" algn="l">
              <a:spcBef>
                <a:spcPts val="1200"/>
              </a:spcBef>
              <a:spcAft>
                <a:spcPts val="0"/>
              </a:spcAft>
              <a:buSzPts val="770"/>
              <a:buNone/>
            </a:pPr>
            <a:r>
              <a:rPr lang="en" sz="1100">
                <a:latin typeface="Maven Pro SemiBold"/>
                <a:ea typeface="Maven Pro SemiBold"/>
                <a:cs typeface="Maven Pro SemiBold"/>
                <a:sym typeface="Maven Pro SemiBold"/>
              </a:rPr>
              <a:t>We then </a:t>
            </a:r>
            <a:r>
              <a:rPr lang="en" sz="1100">
                <a:latin typeface="Maven Pro SemiBold"/>
                <a:ea typeface="Maven Pro SemiBold"/>
                <a:cs typeface="Maven Pro SemiBold"/>
                <a:sym typeface="Maven Pro SemiBold"/>
              </a:rPr>
              <a:t>discussed</a:t>
            </a:r>
            <a:r>
              <a:rPr lang="en" sz="1100">
                <a:latin typeface="Maven Pro SemiBold"/>
                <a:ea typeface="Maven Pro SemiBold"/>
                <a:cs typeface="Maven Pro SemiBold"/>
                <a:sym typeface="Maven Pro SemiBold"/>
              </a:rPr>
              <a:t> scope of work that would give a </a:t>
            </a:r>
            <a:r>
              <a:rPr lang="en" sz="1100">
                <a:latin typeface="Maven Pro SemiBold"/>
                <a:ea typeface="Maven Pro SemiBold"/>
                <a:cs typeface="Maven Pro SemiBold"/>
                <a:sym typeface="Maven Pro SemiBold"/>
              </a:rPr>
              <a:t>subject</a:t>
            </a:r>
            <a:r>
              <a:rPr lang="en" sz="1100">
                <a:latin typeface="Maven Pro SemiBold"/>
                <a:ea typeface="Maven Pro SemiBold"/>
                <a:cs typeface="Maven Pro SemiBold"/>
                <a:sym typeface="Maven Pro SemiBold"/>
              </a:rPr>
              <a:t> better standing. (i.e. access to </a:t>
            </a:r>
            <a:r>
              <a:rPr lang="en" sz="1100">
                <a:latin typeface="Maven Pro SemiBold"/>
                <a:ea typeface="Maven Pro SemiBold"/>
                <a:cs typeface="Maven Pro SemiBold"/>
                <a:sym typeface="Maven Pro SemiBold"/>
              </a:rPr>
              <a:t>relative </a:t>
            </a:r>
            <a:r>
              <a:rPr lang="en" sz="1100">
                <a:latin typeface="Maven Pro SemiBold"/>
                <a:ea typeface="Maven Pro SemiBold"/>
                <a:cs typeface="Maven Pro SemiBold"/>
                <a:sym typeface="Maven Pro SemiBold"/>
              </a:rPr>
              <a:t>data, API </a:t>
            </a:r>
            <a:r>
              <a:rPr lang="en" sz="1100">
                <a:latin typeface="Maven Pro SemiBold"/>
                <a:ea typeface="Maven Pro SemiBold"/>
                <a:cs typeface="Maven Pro SemiBold"/>
                <a:sym typeface="Maven Pro SemiBold"/>
              </a:rPr>
              <a:t>opportunity</a:t>
            </a:r>
            <a:r>
              <a:rPr lang="en" sz="1100">
                <a:latin typeface="Maven Pro SemiBold"/>
                <a:ea typeface="Maven Pro SemiBold"/>
                <a:cs typeface="Maven Pro SemiBold"/>
                <a:sym typeface="Maven Pro SemiBold"/>
              </a:rPr>
              <a:t> and </a:t>
            </a:r>
            <a:r>
              <a:rPr lang="en" sz="1100">
                <a:latin typeface="Maven Pro SemiBold"/>
                <a:ea typeface="Maven Pro SemiBold"/>
                <a:cs typeface="Maven Pro SemiBold"/>
                <a:sym typeface="Maven Pro SemiBold"/>
              </a:rPr>
              <a:t>clean data would be ideal)</a:t>
            </a:r>
            <a:endParaRPr sz="1100">
              <a:latin typeface="Maven Pro SemiBold"/>
              <a:ea typeface="Maven Pro SemiBold"/>
              <a:cs typeface="Maven Pro SemiBold"/>
              <a:sym typeface="Maven Pro SemiBold"/>
            </a:endParaRPr>
          </a:p>
          <a:p>
            <a:pPr indent="0" lvl="0" marL="0" rtl="0" algn="l">
              <a:spcBef>
                <a:spcPts val="1200"/>
              </a:spcBef>
              <a:spcAft>
                <a:spcPts val="0"/>
              </a:spcAft>
              <a:buSzPts val="770"/>
              <a:buNone/>
            </a:pPr>
            <a:r>
              <a:rPr lang="en" sz="1100">
                <a:latin typeface="Maven Pro SemiBold"/>
                <a:ea typeface="Maven Pro SemiBold"/>
                <a:cs typeface="Maven Pro SemiBold"/>
                <a:sym typeface="Maven Pro SemiBold"/>
              </a:rPr>
              <a:t>After agreeing on renters data over a span of years provided by </a:t>
            </a:r>
            <a:r>
              <a:rPr lang="en" sz="1100" u="sng">
                <a:latin typeface="Maven Pro SemiBold"/>
                <a:ea typeface="Maven Pro SemiBold"/>
                <a:cs typeface="Maven Pro SemiBold"/>
                <a:sym typeface="Maven Pro SemiBold"/>
                <a:hlinkClick r:id="rId3"/>
              </a:rPr>
              <a:t>Hud User</a:t>
            </a:r>
            <a:r>
              <a:rPr lang="en" sz="1100">
                <a:latin typeface="Maven Pro SemiBold"/>
                <a:ea typeface="Maven Pro SemiBold"/>
                <a:cs typeface="Maven Pro SemiBold"/>
                <a:sym typeface="Maven Pro SemiBold"/>
              </a:rPr>
              <a:t>. We again developed a list of questions relevant.  Teamed up in some sub groups and got to exploring. </a:t>
            </a:r>
            <a:endParaRPr sz="1100">
              <a:latin typeface="Maven Pro SemiBold"/>
              <a:ea typeface="Maven Pro SemiBold"/>
              <a:cs typeface="Maven Pro SemiBold"/>
              <a:sym typeface="Maven Pro SemiBold"/>
            </a:endParaRPr>
          </a:p>
          <a:p>
            <a:pPr indent="0" lvl="0" marL="0" rtl="0" algn="l">
              <a:spcBef>
                <a:spcPts val="1200"/>
              </a:spcBef>
              <a:spcAft>
                <a:spcPts val="0"/>
              </a:spcAft>
              <a:buSzPts val="770"/>
              <a:buNone/>
            </a:pPr>
            <a:r>
              <a:rPr lang="en" sz="1100">
                <a:latin typeface="Maven Pro SemiBold"/>
                <a:ea typeface="Maven Pro SemiBold"/>
                <a:cs typeface="Maven Pro SemiBold"/>
                <a:sym typeface="Maven Pro SemiBold"/>
              </a:rPr>
              <a:t>As a team we met up on Sundays for additional work, brainstorming and coordination. </a:t>
            </a:r>
            <a:endParaRPr sz="1100">
              <a:latin typeface="Maven Pro SemiBold"/>
              <a:ea typeface="Maven Pro SemiBold"/>
              <a:cs typeface="Maven Pro SemiBold"/>
              <a:sym typeface="Maven Pro SemiBold"/>
            </a:endParaRPr>
          </a:p>
          <a:p>
            <a:pPr indent="0" lvl="0" marL="0" rtl="0" algn="l">
              <a:spcBef>
                <a:spcPts val="1200"/>
              </a:spcBef>
              <a:spcAft>
                <a:spcPts val="0"/>
              </a:spcAft>
              <a:buSzPts val="770"/>
              <a:buNone/>
            </a:pPr>
            <a:r>
              <a:t/>
            </a:r>
            <a:endParaRPr sz="1000">
              <a:latin typeface="Georgia"/>
              <a:ea typeface="Georgia"/>
              <a:cs typeface="Georgia"/>
              <a:sym typeface="Georgia"/>
            </a:endParaRPr>
          </a:p>
          <a:p>
            <a:pPr indent="0" lvl="0" marL="0" rtl="0" algn="l">
              <a:spcBef>
                <a:spcPts val="1200"/>
              </a:spcBef>
              <a:spcAft>
                <a:spcPts val="1200"/>
              </a:spcAft>
              <a:buSzPts val="770"/>
              <a:buNone/>
            </a:pPr>
            <a:r>
              <a:t/>
            </a:r>
            <a:endParaRPr sz="900">
              <a:solidFill>
                <a:schemeClr val="lt1"/>
              </a:solidFill>
              <a:latin typeface="Maven Pro Medium"/>
              <a:ea typeface="Maven Pro Medium"/>
              <a:cs typeface="Maven Pro Medium"/>
              <a:sym typeface="Maven Pro Medium"/>
            </a:endParaRPr>
          </a:p>
        </p:txBody>
      </p:sp>
      <p:sp>
        <p:nvSpPr>
          <p:cNvPr id="441" name="Google Shape;441;p35"/>
          <p:cNvSpPr txBox="1"/>
          <p:nvPr>
            <p:ph idx="2" type="body"/>
          </p:nvPr>
        </p:nvSpPr>
        <p:spPr>
          <a:xfrm>
            <a:off x="6718500" y="2131900"/>
            <a:ext cx="1615800" cy="153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2" name="Google Shape;442;p35"/>
          <p:cNvPicPr preferRelativeResize="0"/>
          <p:nvPr/>
        </p:nvPicPr>
        <p:blipFill>
          <a:blip r:embed="rId4">
            <a:alphaModFix amt="78000"/>
          </a:blip>
          <a:stretch>
            <a:fillRect/>
          </a:stretch>
        </p:blipFill>
        <p:spPr>
          <a:xfrm>
            <a:off x="4572000" y="1597875"/>
            <a:ext cx="4217908" cy="2933399"/>
          </a:xfrm>
          <a:prstGeom prst="rect">
            <a:avLst/>
          </a:prstGeom>
          <a:noFill/>
          <a:ln>
            <a:noFill/>
          </a:ln>
          <a:effectLst>
            <a:outerShdw blurRad="57150" rotWithShape="0" algn="bl" dir="6000000" dist="19050">
              <a:srgbClr val="000000"/>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References:</a:t>
            </a:r>
            <a:endParaRPr>
              <a:solidFill>
                <a:schemeClr val="lt1"/>
              </a:solidFill>
            </a:endParaRPr>
          </a:p>
        </p:txBody>
      </p:sp>
      <p:pic>
        <p:nvPicPr>
          <p:cNvPr id="448" name="Google Shape;448;p36"/>
          <p:cNvPicPr preferRelativeResize="0"/>
          <p:nvPr/>
        </p:nvPicPr>
        <p:blipFill>
          <a:blip r:embed="rId3">
            <a:alphaModFix/>
          </a:blip>
          <a:stretch>
            <a:fillRect/>
          </a:stretch>
        </p:blipFill>
        <p:spPr>
          <a:xfrm>
            <a:off x="502700" y="1819600"/>
            <a:ext cx="8362950" cy="2838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My Parents Kicked Me Out!</a:t>
            </a:r>
            <a:endParaRPr>
              <a:solidFill>
                <a:schemeClr val="lt1"/>
              </a:solidFill>
            </a:endParaRPr>
          </a:p>
          <a:p>
            <a:pPr indent="0" lvl="0" marL="0" rtl="0" algn="l">
              <a:spcBef>
                <a:spcPts val="0"/>
              </a:spcBef>
              <a:spcAft>
                <a:spcPts val="0"/>
              </a:spcAft>
              <a:buNone/>
            </a:pPr>
            <a:r>
              <a:rPr lang="en">
                <a:solidFill>
                  <a:schemeClr val="lt1"/>
                </a:solidFill>
              </a:rPr>
              <a:t>							Now where do I go? </a:t>
            </a:r>
            <a:endParaRPr>
              <a:solidFill>
                <a:schemeClr val="lt1"/>
              </a:solidFill>
            </a:endParaRPr>
          </a:p>
        </p:txBody>
      </p:sp>
      <p:sp>
        <p:nvSpPr>
          <p:cNvPr id="293" name="Google Shape;293;p15"/>
          <p:cNvSpPr txBox="1"/>
          <p:nvPr>
            <p:ph idx="1" type="body"/>
          </p:nvPr>
        </p:nvSpPr>
        <p:spPr>
          <a:xfrm>
            <a:off x="571575" y="1514050"/>
            <a:ext cx="8286900" cy="35181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1840">
                <a:solidFill>
                  <a:srgbClr val="424242"/>
                </a:solidFill>
                <a:latin typeface="Maven Pro Medium"/>
                <a:ea typeface="Maven Pro Medium"/>
                <a:cs typeface="Maven Pro Medium"/>
                <a:sym typeface="Maven Pro Medium"/>
              </a:rPr>
              <a:t>In our latest "Ask the Data Experts" blog, we received the following question from Paul, who just got kicked out of his parent's house in Decatur, Georgia:</a:t>
            </a:r>
            <a:endParaRPr sz="1840">
              <a:solidFill>
                <a:srgbClr val="424242"/>
              </a:solidFill>
              <a:latin typeface="Maven Pro Medium"/>
              <a:ea typeface="Maven Pro Medium"/>
              <a:cs typeface="Maven Pro Medium"/>
              <a:sym typeface="Maven Pro Medium"/>
            </a:endParaRPr>
          </a:p>
          <a:p>
            <a:pPr indent="0" lvl="0" marL="152400" marR="152400" rtl="0" algn="l">
              <a:spcBef>
                <a:spcPts val="1200"/>
              </a:spcBef>
              <a:spcAft>
                <a:spcPts val="0"/>
              </a:spcAft>
              <a:buNone/>
            </a:pPr>
            <a:r>
              <a:rPr lang="en" sz="1840">
                <a:solidFill>
                  <a:srgbClr val="424242"/>
                </a:solidFill>
                <a:latin typeface="Maven Pro Medium"/>
                <a:ea typeface="Maven Pro Medium"/>
                <a:cs typeface="Maven Pro Medium"/>
                <a:sym typeface="Maven Pro Medium"/>
              </a:rPr>
              <a:t>"Having spent many years with my parents, they finally decided to kick me out! 😟 But where do I go now? Do I stay in Georgia or move to another State? Should I look for a studio or a 1 bedroom apartment, or should I get roommates instead? Would you all be able to use data to help me with some recommendations?" - Paul (29 years old)</a:t>
            </a:r>
            <a:endParaRPr sz="1840">
              <a:solidFill>
                <a:srgbClr val="424242"/>
              </a:solidFill>
              <a:latin typeface="Maven Pro Medium"/>
              <a:ea typeface="Maven Pro Medium"/>
              <a:cs typeface="Maven Pro Medium"/>
              <a:sym typeface="Maven Pro Medium"/>
            </a:endParaRPr>
          </a:p>
          <a:p>
            <a:pPr indent="0" lvl="0" marL="0" rtl="0" algn="l">
              <a:spcBef>
                <a:spcPts val="1200"/>
              </a:spcBef>
              <a:spcAft>
                <a:spcPts val="0"/>
              </a:spcAft>
              <a:buNone/>
            </a:pPr>
            <a:r>
              <a:rPr lang="en" sz="1840">
                <a:solidFill>
                  <a:srgbClr val="424242"/>
                </a:solidFill>
                <a:latin typeface="Maven Pro Medium"/>
                <a:ea typeface="Maven Pro Medium"/>
                <a:cs typeface="Maven Pro Medium"/>
                <a:sym typeface="Maven Pro Medium"/>
              </a:rPr>
              <a:t>When digging further into Paul's preferences, he mentioned the following:</a:t>
            </a:r>
            <a:endParaRPr sz="1840">
              <a:solidFill>
                <a:srgbClr val="424242"/>
              </a:solidFill>
              <a:latin typeface="Maven Pro Medium"/>
              <a:ea typeface="Maven Pro Medium"/>
              <a:cs typeface="Maven Pro Medium"/>
              <a:sym typeface="Maven Pro Medium"/>
            </a:endParaRPr>
          </a:p>
          <a:p>
            <a:pPr indent="-317500" lvl="0" marL="457200" rtl="0" algn="l">
              <a:spcBef>
                <a:spcPts val="1200"/>
              </a:spcBef>
              <a:spcAft>
                <a:spcPts val="0"/>
              </a:spcAft>
              <a:buClr>
                <a:srgbClr val="424242"/>
              </a:buClr>
              <a:buSzPct val="100000"/>
              <a:buFont typeface="Maven Pro Medium"/>
              <a:buChar char="●"/>
            </a:pPr>
            <a:r>
              <a:rPr lang="en" sz="2000">
                <a:solidFill>
                  <a:srgbClr val="424242"/>
                </a:solidFill>
                <a:latin typeface="Maven Pro Medium"/>
                <a:ea typeface="Maven Pro Medium"/>
                <a:cs typeface="Maven Pro Medium"/>
                <a:sym typeface="Maven Pro Medium"/>
              </a:rPr>
              <a:t>Affordability is important.</a:t>
            </a:r>
            <a:endParaRPr sz="2000">
              <a:solidFill>
                <a:srgbClr val="424242"/>
              </a:solidFill>
              <a:latin typeface="Maven Pro Medium"/>
              <a:ea typeface="Maven Pro Medium"/>
              <a:cs typeface="Maven Pro Medium"/>
              <a:sym typeface="Maven Pro Medium"/>
            </a:endParaRPr>
          </a:p>
          <a:p>
            <a:pPr indent="-317500" lvl="0" marL="457200" rtl="0" algn="l">
              <a:spcBef>
                <a:spcPts val="0"/>
              </a:spcBef>
              <a:spcAft>
                <a:spcPts val="0"/>
              </a:spcAft>
              <a:buClr>
                <a:srgbClr val="424242"/>
              </a:buClr>
              <a:buSzPct val="100000"/>
              <a:buFont typeface="Maven Pro Medium"/>
              <a:buChar char="●"/>
            </a:pPr>
            <a:r>
              <a:rPr lang="en" sz="2000">
                <a:solidFill>
                  <a:srgbClr val="424242"/>
                </a:solidFill>
                <a:latin typeface="Maven Pro Medium"/>
                <a:ea typeface="Maven Pro Medium"/>
                <a:cs typeface="Maven Pro Medium"/>
                <a:sym typeface="Maven Pro Medium"/>
              </a:rPr>
              <a:t>Open to living with or without roommates.</a:t>
            </a:r>
            <a:endParaRPr sz="2000">
              <a:solidFill>
                <a:srgbClr val="424242"/>
              </a:solidFill>
              <a:latin typeface="Maven Pro Medium"/>
              <a:ea typeface="Maven Pro Medium"/>
              <a:cs typeface="Maven Pro Medium"/>
              <a:sym typeface="Maven Pro Medium"/>
            </a:endParaRPr>
          </a:p>
          <a:p>
            <a:pPr indent="-317500" lvl="0" marL="457200" rtl="0" algn="l">
              <a:spcBef>
                <a:spcPts val="0"/>
              </a:spcBef>
              <a:spcAft>
                <a:spcPts val="0"/>
              </a:spcAft>
              <a:buClr>
                <a:srgbClr val="424242"/>
              </a:buClr>
              <a:buSzPct val="100000"/>
              <a:buFont typeface="Maven Pro Medium"/>
              <a:buChar char="●"/>
            </a:pPr>
            <a:r>
              <a:rPr lang="en" sz="2000">
                <a:solidFill>
                  <a:srgbClr val="424242"/>
                </a:solidFill>
                <a:latin typeface="Maven Pro Medium"/>
                <a:ea typeface="Maven Pro Medium"/>
                <a:cs typeface="Maven Pro Medium"/>
                <a:sym typeface="Maven Pro Medium"/>
              </a:rPr>
              <a:t>Most of his friends and family live in Georgia, but he's open to moving to another state.</a:t>
            </a:r>
            <a:endParaRPr sz="2000">
              <a:solidFill>
                <a:srgbClr val="424242"/>
              </a:solidFill>
              <a:latin typeface="Maven Pro Medium"/>
              <a:ea typeface="Maven Pro Medium"/>
              <a:cs typeface="Maven Pro Medium"/>
              <a:sym typeface="Maven Pro Medium"/>
            </a:endParaRPr>
          </a:p>
          <a:p>
            <a:pPr indent="-317500" lvl="0" marL="457200" rtl="0" algn="l">
              <a:spcBef>
                <a:spcPts val="0"/>
              </a:spcBef>
              <a:spcAft>
                <a:spcPts val="0"/>
              </a:spcAft>
              <a:buClr>
                <a:srgbClr val="424242"/>
              </a:buClr>
              <a:buSzPct val="100000"/>
              <a:buFont typeface="Maven Pro Medium"/>
              <a:buChar char="●"/>
            </a:pPr>
            <a:r>
              <a:rPr lang="en" sz="2000">
                <a:solidFill>
                  <a:srgbClr val="424242"/>
                </a:solidFill>
                <a:latin typeface="Maven Pro Medium"/>
                <a:ea typeface="Maven Pro Medium"/>
                <a:cs typeface="Maven Pro Medium"/>
                <a:sym typeface="Maven Pro Medium"/>
              </a:rPr>
              <a:t>Wants to feel safe</a:t>
            </a:r>
            <a:endParaRPr sz="2000">
              <a:solidFill>
                <a:srgbClr val="424242"/>
              </a:solidFill>
              <a:latin typeface="Maven Pro Medium"/>
              <a:ea typeface="Maven Pro Medium"/>
              <a:cs typeface="Maven Pro Medium"/>
              <a:sym typeface="Maven Pro Medium"/>
            </a:endParaRPr>
          </a:p>
          <a:p>
            <a:pPr indent="-317500" lvl="0" marL="457200" rtl="0" algn="l">
              <a:spcBef>
                <a:spcPts val="0"/>
              </a:spcBef>
              <a:spcAft>
                <a:spcPts val="0"/>
              </a:spcAft>
              <a:buClr>
                <a:srgbClr val="424242"/>
              </a:buClr>
              <a:buSzPct val="100000"/>
              <a:buFont typeface="Maven Pro Medium"/>
              <a:buChar char="●"/>
            </a:pPr>
            <a:r>
              <a:rPr lang="en" sz="2000">
                <a:solidFill>
                  <a:srgbClr val="424242"/>
                </a:solidFill>
                <a:latin typeface="Maven Pro Medium"/>
                <a:ea typeface="Maven Pro Medium"/>
                <a:cs typeface="Maven Pro Medium"/>
                <a:sym typeface="Maven Pro Medium"/>
              </a:rPr>
              <a:t>Paul is a homebody - but he wants to make sure there's things to do whenever he feels like getting out of the house!</a:t>
            </a:r>
            <a:endParaRPr sz="2000">
              <a:solidFill>
                <a:srgbClr val="424242"/>
              </a:solidFill>
              <a:latin typeface="Maven Pro Medium"/>
              <a:ea typeface="Maven Pro Medium"/>
              <a:cs typeface="Maven Pro Medium"/>
              <a:sym typeface="Maven Pro Medium"/>
            </a:endParaRPr>
          </a:p>
          <a:p>
            <a:pPr indent="0" lvl="0" marL="0" rtl="0" algn="l">
              <a:spcBef>
                <a:spcPts val="1200"/>
              </a:spcBef>
              <a:spcAft>
                <a:spcPts val="1200"/>
              </a:spcAft>
              <a:buNone/>
            </a:pPr>
            <a:r>
              <a:t/>
            </a:r>
            <a:endParaRPr sz="1700">
              <a:latin typeface="Maven Pro Medium"/>
              <a:ea typeface="Maven Pro Medium"/>
              <a:cs typeface="Maven Pro Medium"/>
              <a:sym typeface="Maven Pr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Cool Code: Cleaning data</a:t>
            </a:r>
            <a:endParaRPr>
              <a:solidFill>
                <a:schemeClr val="lt1"/>
              </a:solidFill>
            </a:endParaRPr>
          </a:p>
        </p:txBody>
      </p:sp>
      <p:pic>
        <p:nvPicPr>
          <p:cNvPr id="299" name="Google Shape;299;p16"/>
          <p:cNvPicPr preferRelativeResize="0"/>
          <p:nvPr/>
        </p:nvPicPr>
        <p:blipFill>
          <a:blip r:embed="rId3">
            <a:alphaModFix/>
          </a:blip>
          <a:stretch>
            <a:fillRect/>
          </a:stretch>
        </p:blipFill>
        <p:spPr>
          <a:xfrm>
            <a:off x="0" y="1378871"/>
            <a:ext cx="9144001" cy="2916359"/>
          </a:xfrm>
          <a:prstGeom prst="rect">
            <a:avLst/>
          </a:prstGeom>
          <a:noFill/>
          <a:ln>
            <a:noFill/>
          </a:ln>
        </p:spPr>
      </p:pic>
      <p:sp>
        <p:nvSpPr>
          <p:cNvPr id="300" name="Google Shape;300;p16"/>
          <p:cNvSpPr txBox="1"/>
          <p:nvPr/>
        </p:nvSpPr>
        <p:spPr>
          <a:xfrm>
            <a:off x="509450" y="4385975"/>
            <a:ext cx="822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Maven Pro Medium"/>
                <a:ea typeface="Maven Pro Medium"/>
                <a:cs typeface="Maven Pro Medium"/>
                <a:sym typeface="Maven Pro Medium"/>
              </a:rPr>
              <a:t>2020-2022 median rent estimates for all of the different counties in the US. Rent estimates are for studios, 1 bedroom, 2 bedrooms, 3 bedrooms and 4 bedrooms.</a:t>
            </a:r>
            <a:endParaRPr>
              <a:solidFill>
                <a:schemeClr val="dk2"/>
              </a:solidFill>
              <a:latin typeface="Maven Pro Medium"/>
              <a:ea typeface="Maven Pro Medium"/>
              <a:cs typeface="Maven Pro Medium"/>
              <a:sym typeface="Maven Pro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7"/>
          <p:cNvSpPr txBox="1"/>
          <p:nvPr>
            <p:ph type="title"/>
          </p:nvPr>
        </p:nvSpPr>
        <p:spPr>
          <a:xfrm>
            <a:off x="1303800" y="169025"/>
            <a:ext cx="72936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If Paul wants to live alone, should he go for a studio or a 1 bedroom?</a:t>
            </a:r>
            <a:endParaRPr>
              <a:solidFill>
                <a:schemeClr val="lt1"/>
              </a:solidFill>
            </a:endParaRPr>
          </a:p>
        </p:txBody>
      </p:sp>
      <p:sp>
        <p:nvSpPr>
          <p:cNvPr id="306" name="Google Shape;306;p17"/>
          <p:cNvSpPr txBox="1"/>
          <p:nvPr>
            <p:ph idx="1" type="body"/>
          </p:nvPr>
        </p:nvSpPr>
        <p:spPr>
          <a:xfrm>
            <a:off x="-53675" y="1378000"/>
            <a:ext cx="3658500" cy="2311500"/>
          </a:xfrm>
          <a:prstGeom prst="rect">
            <a:avLst/>
          </a:prstGeom>
        </p:spPr>
        <p:txBody>
          <a:bodyPr anchorCtr="0" anchor="t" bIns="91425" lIns="91425" spcFirstLastPara="1" rIns="91425" wrap="square" tIns="91425">
            <a:normAutofit/>
          </a:bodyPr>
          <a:lstStyle/>
          <a:p>
            <a:pPr indent="-320675" lvl="0" marL="457200" rtl="0" algn="l">
              <a:spcBef>
                <a:spcPts val="1100"/>
              </a:spcBef>
              <a:spcAft>
                <a:spcPts val="0"/>
              </a:spcAft>
              <a:buClr>
                <a:schemeClr val="dk2"/>
              </a:buClr>
              <a:buSzPts val="1450"/>
              <a:buFont typeface="Maven Pro Medium"/>
              <a:buChar char="●"/>
            </a:pPr>
            <a:r>
              <a:rPr lang="en" sz="1450">
                <a:latin typeface="Maven Pro Medium"/>
                <a:ea typeface="Maven Pro Medium"/>
                <a:cs typeface="Maven Pro Medium"/>
                <a:sym typeface="Maven Pro Medium"/>
              </a:rPr>
              <a:t>% Increase from studio to 1 bedroom: 10%</a:t>
            </a:r>
            <a:endParaRPr sz="1450">
              <a:latin typeface="Maven Pro Medium"/>
              <a:ea typeface="Maven Pro Medium"/>
              <a:cs typeface="Maven Pro Medium"/>
              <a:sym typeface="Maven Pro Medium"/>
            </a:endParaRPr>
          </a:p>
          <a:p>
            <a:pPr indent="-320675" lvl="0" marL="457200" rtl="0" algn="l">
              <a:spcBef>
                <a:spcPts val="0"/>
              </a:spcBef>
              <a:spcAft>
                <a:spcPts val="0"/>
              </a:spcAft>
              <a:buClr>
                <a:schemeClr val="dk2"/>
              </a:buClr>
              <a:buSzPts val="1450"/>
              <a:buFont typeface="Maven Pro Medium"/>
              <a:buChar char="●"/>
            </a:pPr>
            <a:r>
              <a:rPr lang="en" sz="1450">
                <a:latin typeface="Maven Pro Medium"/>
                <a:ea typeface="Maven Pro Medium"/>
                <a:cs typeface="Maven Pro Medium"/>
                <a:sym typeface="Maven Pro Medium"/>
              </a:rPr>
              <a:t>% Increase from 1 bedroom to 2 bedrooms: 22%</a:t>
            </a:r>
            <a:endParaRPr sz="1450">
              <a:latin typeface="Maven Pro Medium"/>
              <a:ea typeface="Maven Pro Medium"/>
              <a:cs typeface="Maven Pro Medium"/>
              <a:sym typeface="Maven Pro Medium"/>
            </a:endParaRPr>
          </a:p>
          <a:p>
            <a:pPr indent="-320675" lvl="0" marL="457200" rtl="0" algn="l">
              <a:spcBef>
                <a:spcPts val="0"/>
              </a:spcBef>
              <a:spcAft>
                <a:spcPts val="0"/>
              </a:spcAft>
              <a:buClr>
                <a:schemeClr val="dk2"/>
              </a:buClr>
              <a:buSzPts val="1450"/>
              <a:buFont typeface="Maven Pro Medium"/>
              <a:buChar char="●"/>
            </a:pPr>
            <a:r>
              <a:rPr lang="en" sz="1450">
                <a:latin typeface="Maven Pro Medium"/>
                <a:ea typeface="Maven Pro Medium"/>
                <a:cs typeface="Maven Pro Medium"/>
                <a:sym typeface="Maven Pro Medium"/>
              </a:rPr>
              <a:t>% Increase from 2 bedrooms to 3 bedrooms: 26%</a:t>
            </a:r>
            <a:endParaRPr sz="1450">
              <a:latin typeface="Maven Pro Medium"/>
              <a:ea typeface="Maven Pro Medium"/>
              <a:cs typeface="Maven Pro Medium"/>
              <a:sym typeface="Maven Pro Medium"/>
            </a:endParaRPr>
          </a:p>
          <a:p>
            <a:pPr indent="-320675" lvl="0" marL="457200" rtl="0" algn="l">
              <a:spcBef>
                <a:spcPts val="0"/>
              </a:spcBef>
              <a:spcAft>
                <a:spcPts val="0"/>
              </a:spcAft>
              <a:buClr>
                <a:schemeClr val="dk2"/>
              </a:buClr>
              <a:buSzPts val="1450"/>
              <a:buFont typeface="Maven Pro Medium"/>
              <a:buChar char="●"/>
            </a:pPr>
            <a:r>
              <a:rPr lang="en" sz="1450">
                <a:latin typeface="Maven Pro Medium"/>
                <a:ea typeface="Maven Pro Medium"/>
                <a:cs typeface="Maven Pro Medium"/>
                <a:sym typeface="Maven Pro Medium"/>
              </a:rPr>
              <a:t>% Increase from 3 bedrooms to 4 bedrooms: 13%</a:t>
            </a:r>
            <a:endParaRPr sz="1950">
              <a:latin typeface="Maven Pro Medium"/>
              <a:ea typeface="Maven Pro Medium"/>
              <a:cs typeface="Maven Pro Medium"/>
              <a:sym typeface="Maven Pro Medium"/>
            </a:endParaRPr>
          </a:p>
        </p:txBody>
      </p:sp>
      <p:sp>
        <p:nvSpPr>
          <p:cNvPr id="307" name="Google Shape;307;p17"/>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Insert graph here</a:t>
            </a:r>
            <a:endParaRPr/>
          </a:p>
        </p:txBody>
      </p:sp>
      <p:pic>
        <p:nvPicPr>
          <p:cNvPr id="308" name="Google Shape;308;p17"/>
          <p:cNvPicPr preferRelativeResize="0"/>
          <p:nvPr/>
        </p:nvPicPr>
        <p:blipFill>
          <a:blip r:embed="rId3">
            <a:alphaModFix/>
          </a:blip>
          <a:stretch>
            <a:fillRect/>
          </a:stretch>
        </p:blipFill>
        <p:spPr>
          <a:xfrm>
            <a:off x="3684916" y="1168337"/>
            <a:ext cx="5109034" cy="3545625"/>
          </a:xfrm>
          <a:prstGeom prst="rect">
            <a:avLst/>
          </a:prstGeom>
          <a:noFill/>
          <a:ln>
            <a:noFill/>
          </a:ln>
        </p:spPr>
      </p:pic>
      <p:sp>
        <p:nvSpPr>
          <p:cNvPr id="309" name="Google Shape;309;p17"/>
          <p:cNvSpPr txBox="1"/>
          <p:nvPr/>
        </p:nvSpPr>
        <p:spPr>
          <a:xfrm>
            <a:off x="257275" y="3689600"/>
            <a:ext cx="3061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Maven Pro Medium"/>
                <a:ea typeface="Maven Pro Medium"/>
                <a:cs typeface="Maven Pro Medium"/>
                <a:sym typeface="Maven Pro Medium"/>
              </a:rPr>
              <a:t>If space is important for Paul, we recommend a 1 bedroom, as there is only a 10% increase from a studio to a 1 bedroom apartment.</a:t>
            </a:r>
            <a:br>
              <a:rPr lang="en">
                <a:solidFill>
                  <a:schemeClr val="dk2"/>
                </a:solidFill>
                <a:latin typeface="Georgia"/>
                <a:ea typeface="Georgia"/>
                <a:cs typeface="Georgia"/>
                <a:sym typeface="Georgia"/>
              </a:rPr>
            </a:br>
            <a:endParaRPr>
              <a:solidFill>
                <a:schemeClr val="dk2"/>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8"/>
          <p:cNvSpPr txBox="1"/>
          <p:nvPr>
            <p:ph type="title"/>
          </p:nvPr>
        </p:nvSpPr>
        <p:spPr>
          <a:xfrm>
            <a:off x="1271575" y="1797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Rent Price vs Number of Bedrooms</a:t>
            </a:r>
            <a:endParaRPr>
              <a:solidFill>
                <a:schemeClr val="lt1"/>
              </a:solidFill>
            </a:endParaRPr>
          </a:p>
        </p:txBody>
      </p:sp>
      <p:pic>
        <p:nvPicPr>
          <p:cNvPr id="315" name="Google Shape;315;p18"/>
          <p:cNvPicPr preferRelativeResize="0"/>
          <p:nvPr/>
        </p:nvPicPr>
        <p:blipFill>
          <a:blip r:embed="rId3">
            <a:alphaModFix/>
          </a:blip>
          <a:stretch>
            <a:fillRect/>
          </a:stretch>
        </p:blipFill>
        <p:spPr>
          <a:xfrm>
            <a:off x="1846530" y="837452"/>
            <a:ext cx="5644184" cy="3833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9"/>
          <p:cNvSpPr txBox="1"/>
          <p:nvPr>
            <p:ph type="title"/>
          </p:nvPr>
        </p:nvSpPr>
        <p:spPr>
          <a:xfrm>
            <a:off x="1056750" y="18522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C</a:t>
            </a:r>
            <a:r>
              <a:rPr lang="en">
                <a:solidFill>
                  <a:schemeClr val="lt1"/>
                </a:solidFill>
              </a:rPr>
              <a:t>onsidering a roommate?</a:t>
            </a:r>
            <a:endParaRPr/>
          </a:p>
        </p:txBody>
      </p:sp>
      <p:sp>
        <p:nvSpPr>
          <p:cNvPr id="321" name="Google Shape;321;p1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2" name="Google Shape;322;p19"/>
          <p:cNvPicPr preferRelativeResize="0"/>
          <p:nvPr/>
        </p:nvPicPr>
        <p:blipFill>
          <a:blip r:embed="rId3">
            <a:alphaModFix/>
          </a:blip>
          <a:stretch>
            <a:fillRect/>
          </a:stretch>
        </p:blipFill>
        <p:spPr>
          <a:xfrm>
            <a:off x="162425" y="817925"/>
            <a:ext cx="8819151" cy="4040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133">
                <a:solidFill>
                  <a:schemeClr val="lt1"/>
                </a:solidFill>
              </a:rPr>
              <a:t>Considering a roommate?</a:t>
            </a:r>
            <a:endParaRPr sz="3133">
              <a:solidFill>
                <a:schemeClr val="lt1"/>
              </a:solidFill>
            </a:endParaRPr>
          </a:p>
          <a:p>
            <a:pPr indent="0" lvl="0" marL="0" rtl="0" algn="l">
              <a:spcBef>
                <a:spcPts val="0"/>
              </a:spcBef>
              <a:spcAft>
                <a:spcPts val="0"/>
              </a:spcAft>
              <a:buNone/>
            </a:pPr>
            <a:r>
              <a:t/>
            </a:r>
            <a:endParaRPr/>
          </a:p>
        </p:txBody>
      </p:sp>
      <p:pic>
        <p:nvPicPr>
          <p:cNvPr id="328" name="Google Shape;328;p20"/>
          <p:cNvPicPr preferRelativeResize="0"/>
          <p:nvPr/>
        </p:nvPicPr>
        <p:blipFill>
          <a:blip r:embed="rId3">
            <a:alphaModFix/>
          </a:blip>
          <a:stretch>
            <a:fillRect/>
          </a:stretch>
        </p:blipFill>
        <p:spPr>
          <a:xfrm>
            <a:off x="4029575" y="1654875"/>
            <a:ext cx="4869749" cy="3338349"/>
          </a:xfrm>
          <a:prstGeom prst="rect">
            <a:avLst/>
          </a:prstGeom>
          <a:noFill/>
          <a:ln>
            <a:noFill/>
          </a:ln>
        </p:spPr>
      </p:pic>
      <p:sp>
        <p:nvSpPr>
          <p:cNvPr id="329" name="Google Shape;329;p20"/>
          <p:cNvSpPr txBox="1"/>
          <p:nvPr/>
        </p:nvSpPr>
        <p:spPr>
          <a:xfrm>
            <a:off x="1296550" y="1837975"/>
            <a:ext cx="25503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424242"/>
                </a:solidFill>
                <a:latin typeface="Maven Pro Medium"/>
                <a:ea typeface="Maven Pro Medium"/>
                <a:cs typeface="Maven Pro Medium"/>
                <a:sym typeface="Maven Pro Medium"/>
              </a:rPr>
              <a:t>With</a:t>
            </a:r>
            <a:r>
              <a:rPr lang="en" sz="1500">
                <a:solidFill>
                  <a:srgbClr val="434343"/>
                </a:solidFill>
                <a:latin typeface="Maven Pro Medium"/>
                <a:ea typeface="Maven Pro Medium"/>
                <a:cs typeface="Maven Pro Medium"/>
                <a:sym typeface="Maven Pro Medium"/>
              </a:rPr>
              <a:t> </a:t>
            </a:r>
            <a:r>
              <a:rPr lang="en" sz="1500">
                <a:solidFill>
                  <a:srgbClr val="434343"/>
                </a:solidFill>
                <a:latin typeface="Maven Pro Medium"/>
                <a:ea typeface="Maven Pro Medium"/>
                <a:cs typeface="Maven Pro Medium"/>
                <a:sym typeface="Maven Pro Medium"/>
              </a:rPr>
              <a:t>Paul's </a:t>
            </a:r>
            <a:r>
              <a:rPr lang="en" sz="1500">
                <a:solidFill>
                  <a:srgbClr val="434343"/>
                </a:solidFill>
                <a:latin typeface="Maven Pro Medium"/>
                <a:ea typeface="Maven Pro Medium"/>
                <a:cs typeface="Maven Pro Medium"/>
                <a:sym typeface="Maven Pro Medium"/>
              </a:rPr>
              <a:t>budget</a:t>
            </a:r>
            <a:r>
              <a:rPr lang="en" sz="1500">
                <a:solidFill>
                  <a:srgbClr val="424242"/>
                </a:solidFill>
                <a:latin typeface="Maven Pro Medium"/>
                <a:ea typeface="Maven Pro Medium"/>
                <a:cs typeface="Maven Pro Medium"/>
                <a:sym typeface="Maven Pro Medium"/>
              </a:rPr>
              <a:t> and preference in mind he thinks a one </a:t>
            </a:r>
            <a:r>
              <a:rPr lang="en" sz="1500">
                <a:solidFill>
                  <a:srgbClr val="424242"/>
                </a:solidFill>
                <a:latin typeface="Maven Pro Medium"/>
                <a:ea typeface="Maven Pro Medium"/>
                <a:cs typeface="Maven Pro Medium"/>
                <a:sym typeface="Maven Pro Medium"/>
              </a:rPr>
              <a:t>bedroom</a:t>
            </a:r>
            <a:r>
              <a:rPr lang="en" sz="1500">
                <a:solidFill>
                  <a:srgbClr val="424242"/>
                </a:solidFill>
                <a:latin typeface="Maven Pro Medium"/>
                <a:ea typeface="Maven Pro Medium"/>
                <a:cs typeface="Maven Pro Medium"/>
                <a:sym typeface="Maven Pro Medium"/>
              </a:rPr>
              <a:t> with no roommates will be ideal for him.</a:t>
            </a:r>
            <a:r>
              <a:rPr lang="en" sz="1500">
                <a:solidFill>
                  <a:srgbClr val="424242"/>
                </a:solidFill>
                <a:latin typeface="Nunito"/>
                <a:ea typeface="Nunito"/>
                <a:cs typeface="Nunito"/>
                <a:sym typeface="Nunito"/>
              </a:rPr>
              <a:t> </a:t>
            </a:r>
            <a:endParaRPr sz="1500">
              <a:solidFill>
                <a:srgbClr val="424242"/>
              </a:solidFill>
              <a:latin typeface="Nunito"/>
              <a:ea typeface="Nunito"/>
              <a:cs typeface="Nunito"/>
              <a:sym typeface="Nunito"/>
            </a:endParaRPr>
          </a:p>
        </p:txBody>
      </p:sp>
      <p:cxnSp>
        <p:nvCxnSpPr>
          <p:cNvPr id="330" name="Google Shape;330;p20"/>
          <p:cNvCxnSpPr/>
          <p:nvPr/>
        </p:nvCxnSpPr>
        <p:spPr>
          <a:xfrm>
            <a:off x="4466075" y="2797550"/>
            <a:ext cx="4252800" cy="0"/>
          </a:xfrm>
          <a:prstGeom prst="straightConnector1">
            <a:avLst/>
          </a:prstGeom>
          <a:noFill/>
          <a:ln cap="flat" cmpd="sng" w="28575">
            <a:solidFill>
              <a:srgbClr val="666666"/>
            </a:solidFill>
            <a:prstDash val="dashDot"/>
            <a:round/>
            <a:headEnd len="med" w="med" type="none"/>
            <a:tailEnd len="med" w="med" type="none"/>
          </a:ln>
        </p:spPr>
      </p:cxnSp>
      <p:cxnSp>
        <p:nvCxnSpPr>
          <p:cNvPr id="331" name="Google Shape;331;p20"/>
          <p:cNvCxnSpPr/>
          <p:nvPr/>
        </p:nvCxnSpPr>
        <p:spPr>
          <a:xfrm>
            <a:off x="1894175" y="2170300"/>
            <a:ext cx="1204500" cy="0"/>
          </a:xfrm>
          <a:prstGeom prst="straightConnector1">
            <a:avLst/>
          </a:prstGeom>
          <a:noFill/>
          <a:ln cap="flat" cmpd="sng" w="28575">
            <a:solidFill>
              <a:srgbClr val="434343"/>
            </a:solidFill>
            <a:prstDash val="dashDot"/>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21"/>
          <p:cNvPicPr preferRelativeResize="0"/>
          <p:nvPr/>
        </p:nvPicPr>
        <p:blipFill>
          <a:blip r:embed="rId3">
            <a:alphaModFix/>
          </a:blip>
          <a:stretch>
            <a:fillRect/>
          </a:stretch>
        </p:blipFill>
        <p:spPr>
          <a:xfrm>
            <a:off x="541450" y="1015825"/>
            <a:ext cx="7979951" cy="3842000"/>
          </a:xfrm>
          <a:prstGeom prst="rect">
            <a:avLst/>
          </a:prstGeom>
          <a:noFill/>
          <a:ln>
            <a:noFill/>
          </a:ln>
        </p:spPr>
      </p:pic>
      <p:sp>
        <p:nvSpPr>
          <p:cNvPr id="337" name="Google Shape;337;p21"/>
          <p:cNvSpPr txBox="1"/>
          <p:nvPr>
            <p:ph type="title"/>
          </p:nvPr>
        </p:nvSpPr>
        <p:spPr>
          <a:xfrm>
            <a:off x="582000" y="0"/>
            <a:ext cx="7980000" cy="999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800"/>
              <a:t>Looking At Percentage Changes in Rent…</a:t>
            </a:r>
            <a:endParaRPr sz="28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